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7"/>
  </p:notesMasterIdLst>
  <p:sldIdLst>
    <p:sldId id="256" r:id="rId2"/>
    <p:sldId id="258" r:id="rId3"/>
    <p:sldId id="296" r:id="rId4"/>
    <p:sldId id="4442" r:id="rId5"/>
    <p:sldId id="4424" r:id="rId6"/>
    <p:sldId id="297" r:id="rId7"/>
    <p:sldId id="4391" r:id="rId8"/>
    <p:sldId id="262" r:id="rId9"/>
    <p:sldId id="4440" r:id="rId10"/>
    <p:sldId id="4437" r:id="rId11"/>
    <p:sldId id="4438" r:id="rId12"/>
    <p:sldId id="4445" r:id="rId13"/>
    <p:sldId id="4446" r:id="rId14"/>
    <p:sldId id="4443" r:id="rId15"/>
    <p:sldId id="4435" r:id="rId16"/>
    <p:sldId id="4436" r:id="rId17"/>
    <p:sldId id="268" r:id="rId18"/>
    <p:sldId id="270" r:id="rId19"/>
    <p:sldId id="281" r:id="rId20"/>
    <p:sldId id="4447" r:id="rId21"/>
    <p:sldId id="4434" r:id="rId22"/>
    <p:sldId id="4422" r:id="rId23"/>
    <p:sldId id="277" r:id="rId24"/>
    <p:sldId id="4439" r:id="rId25"/>
    <p:sldId id="275" r:id="rId26"/>
  </p:sldIdLst>
  <p:sldSz cx="9144000" cy="5143500" type="screen16x9"/>
  <p:notesSz cx="6858000" cy="9144000"/>
  <p:embeddedFontLst>
    <p:embeddedFont>
      <p:font typeface="Catamaran Light" panose="020B0604020202020204" charset="0"/>
      <p:regular r:id="rId28"/>
      <p:bold r:id="rId29"/>
    </p:embeddedFont>
    <p:embeddedFont>
      <p:font typeface="Lato Light" panose="020F0502020204030203" pitchFamily="34" charset="0"/>
      <p:regular r:id="rId30"/>
      <p:italic r:id="rId31"/>
    </p:embeddedFont>
    <p:embeddedFont>
      <p:font typeface="Livvic" pitchFamily="2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SemiBold" panose="00000700000000000000" pitchFamily="2" charset="0"/>
      <p:bold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Medium" panose="02000000000000000000" pitchFamily="2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E77C5C-A6A6-AFE3-7548-4D781479BCCC}" name="Duong Quyen W.MSCIDS_F21.2001" initials="DQW" userId="Duong Quyen W.MSCIDS_F21.2001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D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BCB8A-9399-4315-B6D0-37DC85777C9B}" v="8" dt="2022-05-24T14:46:32.221"/>
    <p1510:client id="{324B0D32-AE58-4063-A0A4-C24699566B88}" v="7" dt="2022-05-30T12:01:08.393"/>
    <p1510:client id="{826A8C5E-BEF8-4A96-B01F-3154C7B31853}" v="15" dt="2022-06-07T13:36:45.786"/>
    <p1510:client id="{B9439EC1-32A8-4AA4-AD38-23873FEEDFA2}" v="281" dt="2022-05-24T15:03:08.067"/>
  </p1510:revLst>
</p1510:revInfo>
</file>

<file path=ppt/tableStyles.xml><?xml version="1.0" encoding="utf-8"?>
<a:tblStyleLst xmlns:a="http://schemas.openxmlformats.org/drawingml/2006/main" def="{17134695-0543-4719-B30F-0A2641BF21B0}">
  <a:tblStyle styleId="{17134695-0543-4719-B30F-0A2641BF21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733" autoAdjust="0"/>
  </p:normalViewPr>
  <p:slideViewPr>
    <p:cSldViewPr snapToGrid="0">
      <p:cViewPr>
        <p:scale>
          <a:sx n="117" d="100"/>
          <a:sy n="117" d="100"/>
        </p:scale>
        <p:origin x="1205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411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Klinkert" clId="Web-{324B0D32-AE58-4063-A0A4-C24699566B88}"/>
    <pc:docChg chg="modSld">
      <pc:chgData name="Jonas Klinkert" userId="" providerId="" clId="Web-{324B0D32-AE58-4063-A0A4-C24699566B88}" dt="2022-05-30T12:01:08.393" v="5" actId="1076"/>
      <pc:docMkLst>
        <pc:docMk/>
      </pc:docMkLst>
      <pc:sldChg chg="modSp">
        <pc:chgData name="Jonas Klinkert" userId="" providerId="" clId="Web-{324B0D32-AE58-4063-A0A4-C24699566B88}" dt="2022-05-30T11:59:27.096" v="2" actId="20577"/>
        <pc:sldMkLst>
          <pc:docMk/>
          <pc:sldMk cId="1416665190" sldId="4445"/>
        </pc:sldMkLst>
        <pc:spChg chg="mod">
          <ac:chgData name="Jonas Klinkert" userId="" providerId="" clId="Web-{324B0D32-AE58-4063-A0A4-C24699566B88}" dt="2022-05-30T11:59:27.096" v="2" actId="20577"/>
          <ac:spMkLst>
            <pc:docMk/>
            <pc:sldMk cId="1416665190" sldId="4445"/>
            <ac:spMk id="67" creationId="{8F9AAC78-8927-2CAD-BBA3-D854E34265D0}"/>
          </ac:spMkLst>
        </pc:spChg>
      </pc:sldChg>
      <pc:sldChg chg="modSp">
        <pc:chgData name="Jonas Klinkert" userId="" providerId="" clId="Web-{324B0D32-AE58-4063-A0A4-C24699566B88}" dt="2022-05-30T12:01:08.393" v="5" actId="1076"/>
        <pc:sldMkLst>
          <pc:docMk/>
          <pc:sldMk cId="2003668548" sldId="4446"/>
        </pc:sldMkLst>
        <pc:grpChg chg="mod">
          <ac:chgData name="Jonas Klinkert" userId="" providerId="" clId="Web-{324B0D32-AE58-4063-A0A4-C24699566B88}" dt="2022-05-30T12:01:08.393" v="5" actId="1076"/>
          <ac:grpSpMkLst>
            <pc:docMk/>
            <pc:sldMk cId="2003668548" sldId="4446"/>
            <ac:grpSpMk id="14" creationId="{A2E1D76E-2A1E-1DA3-5E5D-3FFB06DA7D63}"/>
          </ac:grpSpMkLst>
        </pc:grpChg>
      </pc:sldChg>
    </pc:docChg>
  </pc:docChgLst>
  <pc:docChgLst>
    <pc:chgData name="Kirsten Tallner" clId="Web-{B9439EC1-32A8-4AA4-AD38-23873FEEDFA2}"/>
    <pc:docChg chg="delSld modSld">
      <pc:chgData name="Kirsten Tallner" userId="" providerId="" clId="Web-{B9439EC1-32A8-4AA4-AD38-23873FEEDFA2}" dt="2022-05-24T15:03:08.067" v="265" actId="1076"/>
      <pc:docMkLst>
        <pc:docMk/>
      </pc:docMkLst>
      <pc:sldChg chg="addSp delSp modSp">
        <pc:chgData name="Kirsten Tallner" userId="" providerId="" clId="Web-{B9439EC1-32A8-4AA4-AD38-23873FEEDFA2}" dt="2022-05-24T15:03:08.067" v="265" actId="1076"/>
        <pc:sldMkLst>
          <pc:docMk/>
          <pc:sldMk cId="4015441184" sldId="4441"/>
        </pc:sldMkLst>
        <pc:spChg chg="mod">
          <ac:chgData name="Kirsten Tallner" userId="" providerId="" clId="Web-{B9439EC1-32A8-4AA4-AD38-23873FEEDFA2}" dt="2022-05-24T14:52:33.825" v="80" actId="1076"/>
          <ac:spMkLst>
            <pc:docMk/>
            <pc:sldMk cId="4015441184" sldId="4441"/>
            <ac:spMk id="2" creationId="{0DED6C8A-22E2-1569-CD50-B0C65A95266E}"/>
          </ac:spMkLst>
        </pc:spChg>
        <pc:spChg chg="del mod">
          <ac:chgData name="Kirsten Tallner" userId="" providerId="" clId="Web-{B9439EC1-32A8-4AA4-AD38-23873FEEDFA2}" dt="2022-05-24T14:51:28.809" v="31"/>
          <ac:spMkLst>
            <pc:docMk/>
            <pc:sldMk cId="4015441184" sldId="4441"/>
            <ac:spMk id="3" creationId="{0E993AC0-055C-6D20-0DDD-0B02B48D11C6}"/>
          </ac:spMkLst>
        </pc:spChg>
        <pc:spChg chg="add del mod">
          <ac:chgData name="Kirsten Tallner" userId="" providerId="" clId="Web-{B9439EC1-32A8-4AA4-AD38-23873FEEDFA2}" dt="2022-05-24T14:51:36.215" v="34"/>
          <ac:spMkLst>
            <pc:docMk/>
            <pc:sldMk cId="4015441184" sldId="4441"/>
            <ac:spMk id="5" creationId="{9416A294-89B5-1678-BAF3-D977829ED375}"/>
          </ac:spMkLst>
        </pc:spChg>
        <pc:spChg chg="add mod">
          <ac:chgData name="Kirsten Tallner" userId="" providerId="" clId="Web-{B9439EC1-32A8-4AA4-AD38-23873FEEDFA2}" dt="2022-05-24T14:58:38.626" v="220" actId="20577"/>
          <ac:spMkLst>
            <pc:docMk/>
            <pc:sldMk cId="4015441184" sldId="4441"/>
            <ac:spMk id="7" creationId="{247FD183-96EF-5B5F-6F6F-1F14892A0AD6}"/>
          </ac:spMkLst>
        </pc:spChg>
        <pc:spChg chg="add mod">
          <ac:chgData name="Kirsten Tallner" userId="" providerId="" clId="Web-{B9439EC1-32A8-4AA4-AD38-23873FEEDFA2}" dt="2022-05-24T14:57:53.126" v="201" actId="14100"/>
          <ac:spMkLst>
            <pc:docMk/>
            <pc:sldMk cId="4015441184" sldId="4441"/>
            <ac:spMk id="10" creationId="{8028C023-86A3-0F9B-35E1-386E59A5A77C}"/>
          </ac:spMkLst>
        </pc:spChg>
        <pc:spChg chg="add mod">
          <ac:chgData name="Kirsten Tallner" userId="" providerId="" clId="Web-{B9439EC1-32A8-4AA4-AD38-23873FEEDFA2}" dt="2022-05-24T15:00:16.956" v="264" actId="1076"/>
          <ac:spMkLst>
            <pc:docMk/>
            <pc:sldMk cId="4015441184" sldId="4441"/>
            <ac:spMk id="11" creationId="{9E3F869A-1EDA-AAA6-3519-556537961E8E}"/>
          </ac:spMkLst>
        </pc:spChg>
        <pc:spChg chg="add mod">
          <ac:chgData name="Kirsten Tallner" userId="" providerId="" clId="Web-{B9439EC1-32A8-4AA4-AD38-23873FEEDFA2}" dt="2022-05-24T14:57:10.719" v="188" actId="20577"/>
          <ac:spMkLst>
            <pc:docMk/>
            <pc:sldMk cId="4015441184" sldId="4441"/>
            <ac:spMk id="12" creationId="{6557C0F8-3B4C-2CE6-836D-9B0ACB0D1020}"/>
          </ac:spMkLst>
        </pc:spChg>
        <pc:spChg chg="add mod">
          <ac:chgData name="Kirsten Tallner" userId="" providerId="" clId="Web-{B9439EC1-32A8-4AA4-AD38-23873FEEDFA2}" dt="2022-05-24T15:03:08.067" v="265" actId="1076"/>
          <ac:spMkLst>
            <pc:docMk/>
            <pc:sldMk cId="4015441184" sldId="4441"/>
            <ac:spMk id="13" creationId="{2A3E8457-0798-9599-61C9-828AA67B9A6E}"/>
          </ac:spMkLst>
        </pc:spChg>
        <pc:spChg chg="add mod">
          <ac:chgData name="Kirsten Tallner" userId="" providerId="" clId="Web-{B9439EC1-32A8-4AA4-AD38-23873FEEDFA2}" dt="2022-05-24T15:00:11.502" v="263" actId="1076"/>
          <ac:spMkLst>
            <pc:docMk/>
            <pc:sldMk cId="4015441184" sldId="4441"/>
            <ac:spMk id="14" creationId="{99762556-9A10-BE71-D67B-9098EB7FAC84}"/>
          </ac:spMkLst>
        </pc:spChg>
        <pc:spChg chg="add mod">
          <ac:chgData name="Kirsten Tallner" userId="" providerId="" clId="Web-{B9439EC1-32A8-4AA4-AD38-23873FEEDFA2}" dt="2022-05-24T15:00:09.659" v="262" actId="1076"/>
          <ac:spMkLst>
            <pc:docMk/>
            <pc:sldMk cId="4015441184" sldId="4441"/>
            <ac:spMk id="15" creationId="{6E68F8D6-60A0-70DD-DF75-E6E75E165BA1}"/>
          </ac:spMkLst>
        </pc:spChg>
        <pc:picChg chg="add mod">
          <ac:chgData name="Kirsten Tallner" userId="" providerId="" clId="Web-{B9439EC1-32A8-4AA4-AD38-23873FEEDFA2}" dt="2022-05-24T14:53:13.763" v="83" actId="1076"/>
          <ac:picMkLst>
            <pc:docMk/>
            <pc:sldMk cId="4015441184" sldId="4441"/>
            <ac:picMk id="9" creationId="{8800162F-2423-7915-C30B-4BD59F55149A}"/>
          </ac:picMkLst>
        </pc:picChg>
      </pc:sldChg>
      <pc:sldChg chg="del">
        <pc:chgData name="Kirsten Tallner" userId="" providerId="" clId="Web-{B9439EC1-32A8-4AA4-AD38-23873FEEDFA2}" dt="2022-05-24T14:50:20.558" v="0"/>
        <pc:sldMkLst>
          <pc:docMk/>
          <pc:sldMk cId="2008019243" sldId="4442"/>
        </pc:sldMkLst>
      </pc:sldChg>
    </pc:docChg>
  </pc:docChgLst>
  <pc:docChgLst>
    <pc:chgData name="Kirsten Tallner" clId="Web-{11DBCB8A-9399-4315-B6D0-37DC85777C9B}"/>
    <pc:docChg chg="addSld modSld sldOrd addMainMaster delMainMaster">
      <pc:chgData name="Kirsten Tallner" userId="" providerId="" clId="Web-{11DBCB8A-9399-4315-B6D0-37DC85777C9B}" dt="2022-05-24T14:46:32.221" v="7"/>
      <pc:docMkLst>
        <pc:docMk/>
      </pc:docMkLst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0" sldId="256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0" sldId="256"/>
            <ac:spMk id="125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6"/>
            <ac:spMk id="126" creationId="{00000000-0000-0000-0000-000000000000}"/>
          </ac:spMkLst>
        </pc:spChg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0" sldId="258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41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43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44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45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46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47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48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49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50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51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52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53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54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55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56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8"/>
            <ac:spMk id="157" creationId="{00000000-0000-0000-0000-000000000000}"/>
          </ac:spMkLst>
        </pc:spChg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0" sldId="259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0" sldId="259"/>
            <ac:spMk id="164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59"/>
            <ac:spMk id="165" creationId="{00000000-0000-0000-0000-000000000000}"/>
          </ac:spMkLst>
        </pc:spChg>
      </pc:sldChg>
      <pc:sldChg chg="mod modClrScheme chgLayout">
        <pc:chgData name="Kirsten Tallner" userId="" providerId="" clId="Web-{11DBCB8A-9399-4315-B6D0-37DC85777C9B}" dt="2022-05-24T14:45:08.737" v="5"/>
        <pc:sldMkLst>
          <pc:docMk/>
          <pc:sldMk cId="0" sldId="260"/>
        </pc:sldMkLst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510239662" sldId="275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510239662" sldId="275"/>
            <ac:spMk id="416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510239662" sldId="275"/>
            <ac:spMk id="421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510239662" sldId="275"/>
            <ac:spMk id="424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510239662" sldId="275"/>
            <ac:spMk id="425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510239662" sldId="275"/>
            <ac:spMk id="426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510239662" sldId="275"/>
            <ac:spMk id="427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510239662" sldId="275"/>
            <ac:spMk id="428" creationId="{00000000-0000-0000-0000-000000000000}"/>
          </ac:spMkLst>
        </pc:spChg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146915376" sldId="277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146915376" sldId="277"/>
            <ac:spMk id="459" creationId="{00000000-0000-0000-0000-000000000000}"/>
          </ac:spMkLst>
        </pc:spChg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0" sldId="281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0" sldId="281"/>
            <ac:spMk id="574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0" sldId="281"/>
            <ac:spMk id="575" creationId="{00000000-0000-0000-0000-000000000000}"/>
          </ac:spMkLst>
        </pc:spChg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1411853937" sldId="296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1411853937" sldId="296"/>
            <ac:spMk id="165" creationId="{00000000-0000-0000-0000-000000000000}"/>
          </ac:spMkLst>
        </pc:spChg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3127644631" sldId="297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3127644631" sldId="297"/>
            <ac:spMk id="165" creationId="{00000000-0000-0000-0000-000000000000}"/>
          </ac:spMkLst>
        </pc:spChg>
      </pc:sldChg>
      <pc:sldChg chg="mod modClrScheme chgLayout">
        <pc:chgData name="Kirsten Tallner" userId="" providerId="" clId="Web-{11DBCB8A-9399-4315-B6D0-37DC85777C9B}" dt="2022-05-24T14:45:08.737" v="5"/>
        <pc:sldMkLst>
          <pc:docMk/>
          <pc:sldMk cId="1883030257" sldId="4391"/>
        </pc:sldMkLst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1089122139" sldId="4422"/>
        </pc:sldMkLst>
        <pc:picChg chg="mod ord modCrop">
          <ac:chgData name="Kirsten Tallner" userId="" providerId="" clId="Web-{11DBCB8A-9399-4315-B6D0-37DC85777C9B}" dt="2022-05-24T14:45:08.737" v="5"/>
          <ac:picMkLst>
            <pc:docMk/>
            <pc:sldMk cId="1089122139" sldId="4422"/>
            <ac:picMk id="6" creationId="{7DB79578-F642-6846-A7D7-9890BE7CF00B}"/>
          </ac:picMkLst>
        </pc:picChg>
      </pc:sldChg>
      <pc:sldChg chg="mod modClrScheme chgLayout">
        <pc:chgData name="Kirsten Tallner" userId="" providerId="" clId="Web-{11DBCB8A-9399-4315-B6D0-37DC85777C9B}" dt="2022-05-24T14:45:08.737" v="5"/>
        <pc:sldMkLst>
          <pc:docMk/>
          <pc:sldMk cId="1143985781" sldId="4424"/>
        </pc:sldMkLst>
      </pc:sldChg>
      <pc:sldChg chg="mod modClrScheme chgLayout">
        <pc:chgData name="Kirsten Tallner" userId="" providerId="" clId="Web-{11DBCB8A-9399-4315-B6D0-37DC85777C9B}" dt="2022-05-24T14:45:08.737" v="5"/>
        <pc:sldMkLst>
          <pc:docMk/>
          <pc:sldMk cId="2570727112" sldId="4434"/>
        </pc:sldMkLst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3685003249" sldId="4435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3685003249" sldId="4435"/>
            <ac:spMk id="165" creationId="{00000000-0000-0000-0000-000000000000}"/>
          </ac:spMkLst>
        </pc:spChg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2790773239" sldId="4436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2790773239" sldId="4436"/>
            <ac:spMk id="165" creationId="{00000000-0000-0000-0000-000000000000}"/>
          </ac:spMkLst>
        </pc:spChg>
      </pc:sldChg>
      <pc:sldChg chg="mod modClrScheme chgLayout">
        <pc:chgData name="Kirsten Tallner" userId="" providerId="" clId="Web-{11DBCB8A-9399-4315-B6D0-37DC85777C9B}" dt="2022-05-24T14:45:08.737" v="5"/>
        <pc:sldMkLst>
          <pc:docMk/>
          <pc:sldMk cId="161360073" sldId="4437"/>
        </pc:sldMkLst>
      </pc:sldChg>
      <pc:sldChg chg="mod modClrScheme chgLayout">
        <pc:chgData name="Kirsten Tallner" userId="" providerId="" clId="Web-{11DBCB8A-9399-4315-B6D0-37DC85777C9B}" dt="2022-05-24T14:45:08.737" v="5"/>
        <pc:sldMkLst>
          <pc:docMk/>
          <pc:sldMk cId="2656685812" sldId="4438"/>
        </pc:sldMkLst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4222521734" sldId="4439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4222521734" sldId="4439"/>
            <ac:spMk id="436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4222521734" sldId="4439"/>
            <ac:spMk id="438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4222521734" sldId="4439"/>
            <ac:spMk id="439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4222521734" sldId="4439"/>
            <ac:spMk id="440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4222521734" sldId="4439"/>
            <ac:spMk id="441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4222521734" sldId="4439"/>
            <ac:spMk id="442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4222521734" sldId="4439"/>
            <ac:spMk id="443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4222521734" sldId="4439"/>
            <ac:spMk id="445" creationId="{00000000-0000-0000-0000-000000000000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4222521734" sldId="4439"/>
            <ac:spMk id="446" creationId="{00000000-0000-0000-0000-000000000000}"/>
          </ac:spMkLst>
        </pc:spChg>
      </pc:sldChg>
      <pc:sldChg chg="modSp mod modClrScheme chgLayout">
        <pc:chgData name="Kirsten Tallner" userId="" providerId="" clId="Web-{11DBCB8A-9399-4315-B6D0-37DC85777C9B}" dt="2022-05-24T14:45:08.737" v="5"/>
        <pc:sldMkLst>
          <pc:docMk/>
          <pc:sldMk cId="2771757376" sldId="4440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2771757376" sldId="4440"/>
            <ac:spMk id="165" creationId="{00000000-0000-0000-0000-000000000000}"/>
          </ac:spMkLst>
        </pc:spChg>
      </pc:sldChg>
      <pc:sldChg chg="modSp new mod ord modClrScheme chgLayout">
        <pc:chgData name="Kirsten Tallner" userId="" providerId="" clId="Web-{11DBCB8A-9399-4315-B6D0-37DC85777C9B}" dt="2022-05-24T14:45:08.737" v="5"/>
        <pc:sldMkLst>
          <pc:docMk/>
          <pc:sldMk cId="4015441184" sldId="4441"/>
        </pc:sldMkLst>
        <pc:spChg chg="mod ord">
          <ac:chgData name="Kirsten Tallner" userId="" providerId="" clId="Web-{11DBCB8A-9399-4315-B6D0-37DC85777C9B}" dt="2022-05-24T14:45:08.737" v="5"/>
          <ac:spMkLst>
            <pc:docMk/>
            <pc:sldMk cId="4015441184" sldId="4441"/>
            <ac:spMk id="2" creationId="{0DED6C8A-22E2-1569-CD50-B0C65A95266E}"/>
          </ac:spMkLst>
        </pc:spChg>
        <pc:spChg chg="mod ord">
          <ac:chgData name="Kirsten Tallner" userId="" providerId="" clId="Web-{11DBCB8A-9399-4315-B6D0-37DC85777C9B}" dt="2022-05-24T14:45:08.737" v="5"/>
          <ac:spMkLst>
            <pc:docMk/>
            <pc:sldMk cId="4015441184" sldId="4441"/>
            <ac:spMk id="3" creationId="{0E993AC0-055C-6D20-0DDD-0B02B48D11C6}"/>
          </ac:spMkLst>
        </pc:spChg>
      </pc:sldChg>
      <pc:sldChg chg="add ord replId">
        <pc:chgData name="Kirsten Tallner" userId="" providerId="" clId="Web-{11DBCB8A-9399-4315-B6D0-37DC85777C9B}" dt="2022-05-24T14:46:32.221" v="7"/>
        <pc:sldMkLst>
          <pc:docMk/>
          <pc:sldMk cId="2008019243" sldId="4442"/>
        </pc:sldMkLst>
      </pc:sldChg>
      <pc:sldMasterChg chg="add del addSldLayout delSldLayout">
        <pc:chgData name="Kirsten Tallner" userId="" providerId="" clId="Web-{11DBCB8A-9399-4315-B6D0-37DC85777C9B}" dt="2022-05-24T14:45:08.737" v="5"/>
        <pc:sldMasterMkLst>
          <pc:docMk/>
          <pc:sldMasterMk cId="0" sldId="2147483669"/>
        </pc:sldMasterMkLst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0" sldId="2147483649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0" sldId="2147483650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0" sldId="2147483651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0" sldId="2147483660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0" sldId="2147483665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508227494" sldId="2147483674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3119179192" sldId="2147483675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3569204703" sldId="2147483676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821309220" sldId="2147483677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1238559009" sldId="2147483678"/>
          </pc:sldLayoutMkLst>
        </pc:sldLayoutChg>
        <pc:sldLayoutChg chg="add del">
          <pc:chgData name="Kirsten Tallner" userId="" providerId="" clId="Web-{11DBCB8A-9399-4315-B6D0-37DC85777C9B}" dt="2022-05-24T14:45:08.737" v="5"/>
          <pc:sldLayoutMkLst>
            <pc:docMk/>
            <pc:sldMasterMk cId="0" sldId="2147483669"/>
            <pc:sldLayoutMk cId="1723250636" sldId="2147483679"/>
          </pc:sldLayoutMkLst>
        </pc:sldLayoutChg>
      </pc:sldMasterChg>
      <pc:sldMasterChg chg="add del addSldLayout delSldLayout modSldLayout">
        <pc:chgData name="Kirsten Tallner" userId="" providerId="" clId="Web-{11DBCB8A-9399-4315-B6D0-37DC85777C9B}" dt="2022-05-24T14:45:08.737" v="5"/>
        <pc:sldMasterMkLst>
          <pc:docMk/>
          <pc:sldMasterMk cId="3860167758" sldId="2147483680"/>
        </pc:sldMasterMkLst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3961341237" sldId="2147483681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3143862307" sldId="2147483682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317041603" sldId="2147483683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2093583783" sldId="2147483684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3435397015" sldId="2147483685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2112023156" sldId="2147483686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972367481" sldId="2147483687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1379909008" sldId="2147483688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148230877" sldId="2147483689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725707179" sldId="2147483690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2986136148" sldId="2147483691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4141669453" sldId="2147483692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2422613318" sldId="2147483693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2090002257" sldId="2147483694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631537038" sldId="2147483695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3563964880" sldId="2147483696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1251668255" sldId="2147483697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3193502502" sldId="2147483698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2251485627" sldId="2147483699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2311622766" sldId="2147483700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3854842972" sldId="2147483701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896499344" sldId="2147483702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1375598877" sldId="2147483703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1484634288" sldId="2147483704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512299073" sldId="2147483705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1430787921" sldId="2147483706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2405960565" sldId="2147483707"/>
          </pc:sldLayoutMkLst>
        </pc:sldLayoutChg>
        <pc:sldLayoutChg chg="add del mod replId">
          <pc:chgData name="Kirsten Tallner" userId="" providerId="" clId="Web-{11DBCB8A-9399-4315-B6D0-37DC85777C9B}" dt="2022-05-24T14:45:08.737" v="5"/>
          <pc:sldLayoutMkLst>
            <pc:docMk/>
            <pc:sldMasterMk cId="3860167758" sldId="2147483680"/>
            <pc:sldLayoutMk cId="1639328776" sldId="2147483708"/>
          </pc:sldLayoutMkLst>
        </pc:sldLayoutChg>
      </pc:sldMasterChg>
    </pc:docChg>
  </pc:docChgLst>
  <pc:docChgLst>
    <pc:chgData name="Jonas Klinkert" clId="Web-{826A8C5E-BEF8-4A96-B01F-3154C7B31853}"/>
    <pc:docChg chg="modSld">
      <pc:chgData name="Jonas Klinkert" userId="" providerId="" clId="Web-{826A8C5E-BEF8-4A96-B01F-3154C7B31853}" dt="2022-06-07T13:36:44.349" v="9" actId="20577"/>
      <pc:docMkLst>
        <pc:docMk/>
      </pc:docMkLst>
      <pc:sldChg chg="modSp">
        <pc:chgData name="Jonas Klinkert" userId="" providerId="" clId="Web-{826A8C5E-BEF8-4A96-B01F-3154C7B31853}" dt="2022-06-07T13:36:44.349" v="9" actId="20577"/>
        <pc:sldMkLst>
          <pc:docMk/>
          <pc:sldMk cId="0" sldId="258"/>
        </pc:sldMkLst>
        <pc:spChg chg="mod">
          <ac:chgData name="Jonas Klinkert" userId="" providerId="" clId="Web-{826A8C5E-BEF8-4A96-B01F-3154C7B31853}" dt="2022-06-07T13:36:40.489" v="5" actId="20577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Jonas Klinkert" userId="" providerId="" clId="Web-{826A8C5E-BEF8-4A96-B01F-3154C7B31853}" dt="2022-06-07T13:36:33.942" v="2" actId="20577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Jonas Klinkert" userId="" providerId="" clId="Web-{826A8C5E-BEF8-4A96-B01F-3154C7B31853}" dt="2022-06-07T13:36:36.817" v="3" actId="2057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Jonas Klinkert" userId="" providerId="" clId="Web-{826A8C5E-BEF8-4A96-B01F-3154C7B31853}" dt="2022-06-07T13:36:41.833" v="7" actId="20577"/>
          <ac:spMkLst>
            <pc:docMk/>
            <pc:sldMk cId="0" sldId="258"/>
            <ac:spMk id="152" creationId="{00000000-0000-0000-0000-000000000000}"/>
          </ac:spMkLst>
        </pc:spChg>
        <pc:spChg chg="mod">
          <ac:chgData name="Jonas Klinkert" userId="" providerId="" clId="Web-{826A8C5E-BEF8-4A96-B01F-3154C7B31853}" dt="2022-06-07T13:36:44.349" v="9" actId="20577"/>
          <ac:spMkLst>
            <pc:docMk/>
            <pc:sldMk cId="0" sldId="258"/>
            <ac:spMk id="15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nodes , how many intents we have till now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14159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15529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78159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215566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81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811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e13d9a7e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e13d9a7e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2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9304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613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435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269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65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68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7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Handle critics with </a:t>
            </a:r>
            <a:r>
              <a:rPr lang="en-US"/>
              <a:t>calm attitude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816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82ed2cd1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82ed2cd1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937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36663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aticon.com/packs/mass-production-38?word=mass%20production/?utm_source=slidesgo_template&amp;utm_medium=referral-link&amp;utm_campaign=sg_resources&amp;utm_content=flaticon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79BCD6A-6A94-E843-AEDE-82AB52BA1D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35" y="2521070"/>
            <a:ext cx="2473175" cy="23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5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6115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>
            <a:hlinkClick r:id="rId2"/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000" b="0">
                <a:solidFill>
                  <a:schemeClr val="hlink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382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C8D8BEF-E052-DE45-8D45-81E188D3D2A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6201" y="1079937"/>
            <a:ext cx="1588068" cy="158765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27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8C609801-D191-6547-9130-105FBFCDBF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1235" y="1134814"/>
            <a:ext cx="785576" cy="78638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563"/>
            </a:lvl1pPr>
          </a:lstStyle>
          <a:p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EC69E9B2-5CEE-3C44-979F-2516E9EE50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79561" y="1134814"/>
            <a:ext cx="785576" cy="78638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563"/>
            </a:lvl1pPr>
          </a:lstStyle>
          <a:p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410857BD-9CDE-5848-A667-D9EF587FAA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6823" y="1134814"/>
            <a:ext cx="785576" cy="78638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563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7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Three column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9204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130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5AA0BF8-FF8B-2B46-B06A-7773137688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1616" y="487674"/>
            <a:ext cx="1588068" cy="158765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5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5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17557" y="3202480"/>
            <a:ext cx="3511482" cy="710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s" dirty="0">
                <a:solidFill>
                  <a:schemeClr val="lt1"/>
                </a:solidFill>
              </a:rPr>
              <a:t>Group 7 – Agnes Lei, Kirsten Tallner, Quyen Duong, Jonas Klinkert, Martin Biber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986164" y="100627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IBM CHATBOT CHALLENGE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5;p24">
            <a:extLst>
              <a:ext uri="{FF2B5EF4-FFF2-40B4-BE49-F238E27FC236}">
                <a16:creationId xmlns:a16="http://schemas.microsoft.com/office/drawing/2014/main" id="{09AF6E91-B8BF-40BE-4158-1FD1F61B39F0}"/>
              </a:ext>
            </a:extLst>
          </p:cNvPr>
          <p:cNvSpPr txBox="1">
            <a:spLocks/>
          </p:cNvSpPr>
          <p:nvPr/>
        </p:nvSpPr>
        <p:spPr>
          <a:xfrm>
            <a:off x="1017557" y="25271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/>
            <a:r>
              <a:rPr lang="en-US" sz="1600" b="1" dirty="0">
                <a:solidFill>
                  <a:schemeClr val="lt1"/>
                </a:solidFill>
              </a:rPr>
              <a:t>Final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0B277B7-4DDD-A469-B978-27DBACB7C54D}"/>
              </a:ext>
            </a:extLst>
          </p:cNvPr>
          <p:cNvSpPr/>
          <p:nvPr/>
        </p:nvSpPr>
        <p:spPr>
          <a:xfrm>
            <a:off x="-746" y="0"/>
            <a:ext cx="9143556" cy="71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5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uadroTexto 350">
            <a:extLst>
              <a:ext uri="{FF2B5EF4-FFF2-40B4-BE49-F238E27FC236}">
                <a16:creationId xmlns:a16="http://schemas.microsoft.com/office/drawing/2014/main" id="{4F15B5D8-5AD2-3203-F0D3-3339C480D569}"/>
              </a:ext>
            </a:extLst>
          </p:cNvPr>
          <p:cNvSpPr txBox="1"/>
          <p:nvPr/>
        </p:nvSpPr>
        <p:spPr>
          <a:xfrm>
            <a:off x="384527" y="168046"/>
            <a:ext cx="3517310" cy="4693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Arial"/>
              </a:rPr>
              <a:t>System Architecture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Placeholder 5" descr="A person wearing glasses&#10;&#10;Description automatically generated">
            <a:extLst>
              <a:ext uri="{FF2B5EF4-FFF2-40B4-BE49-F238E27FC236}">
                <a16:creationId xmlns:a16="http://schemas.microsoft.com/office/drawing/2014/main" id="{E9682BDA-BB39-455D-AEBD-822F446A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0" b="18280"/>
          <a:stretch>
            <a:fillRect/>
          </a:stretch>
        </p:blipFill>
        <p:spPr>
          <a:xfrm>
            <a:off x="566910" y="2773976"/>
            <a:ext cx="772865" cy="73531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396796-A2DC-4E3A-B9EF-7B005E006102}"/>
              </a:ext>
            </a:extLst>
          </p:cNvPr>
          <p:cNvSpPr txBox="1"/>
          <p:nvPr/>
        </p:nvSpPr>
        <p:spPr>
          <a:xfrm>
            <a:off x="566347" y="3494890"/>
            <a:ext cx="772865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User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90826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D79D5-3543-46DC-9490-EBFA26EC04D6}"/>
              </a:ext>
            </a:extLst>
          </p:cNvPr>
          <p:cNvSpPr txBox="1"/>
          <p:nvPr/>
        </p:nvSpPr>
        <p:spPr>
          <a:xfrm>
            <a:off x="2181614" y="4205426"/>
            <a:ext cx="3074053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Yoyo Virtual Assistant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90826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5D9A4B5-B5BA-487B-B907-991574979342}"/>
              </a:ext>
            </a:extLst>
          </p:cNvPr>
          <p:cNvSpPr/>
          <p:nvPr/>
        </p:nvSpPr>
        <p:spPr>
          <a:xfrm>
            <a:off x="1436694" y="3051633"/>
            <a:ext cx="648000" cy="180000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4236A6-C98A-4DFD-97A7-A57224F80490}"/>
              </a:ext>
            </a:extLst>
          </p:cNvPr>
          <p:cNvGrpSpPr/>
          <p:nvPr/>
        </p:nvGrpSpPr>
        <p:grpSpPr>
          <a:xfrm>
            <a:off x="2181613" y="2056802"/>
            <a:ext cx="2692806" cy="2160000"/>
            <a:chOff x="2397038" y="1859407"/>
            <a:chExt cx="2692806" cy="2160000"/>
          </a:xfrm>
        </p:grpSpPr>
        <p:pic>
          <p:nvPicPr>
            <p:cNvPr id="13" name="Picture 2" descr="20 Amazing Facts to Know About Chatbots - Pinngle blog">
              <a:extLst>
                <a:ext uri="{FF2B5EF4-FFF2-40B4-BE49-F238E27FC236}">
                  <a16:creationId xmlns:a16="http://schemas.microsoft.com/office/drawing/2014/main" id="{87F4AB58-874B-4B54-8787-E18437A9B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1" t="9412" r="38906" b="42930"/>
            <a:stretch/>
          </p:blipFill>
          <p:spPr bwMode="auto">
            <a:xfrm>
              <a:off x="2397038" y="1859407"/>
              <a:ext cx="988836" cy="2143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E4FC13-9A33-4F84-970B-AF66A8A6ABBF}"/>
                </a:ext>
              </a:extLst>
            </p:cNvPr>
            <p:cNvSpPr/>
            <p:nvPr/>
          </p:nvSpPr>
          <p:spPr>
            <a:xfrm>
              <a:off x="2397602" y="1859407"/>
              <a:ext cx="2692242" cy="216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891CF-23A0-45C6-8E24-D39A704C24AD}"/>
              </a:ext>
            </a:extLst>
          </p:cNvPr>
          <p:cNvSpPr/>
          <p:nvPr/>
        </p:nvSpPr>
        <p:spPr>
          <a:xfrm>
            <a:off x="3361125" y="2319234"/>
            <a:ext cx="1327148" cy="688768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rPr>
              <a:t>Dialog Skill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4D27D-334D-4C86-A862-DA0AA6F59692}"/>
              </a:ext>
            </a:extLst>
          </p:cNvPr>
          <p:cNvSpPr/>
          <p:nvPr/>
        </p:nvSpPr>
        <p:spPr>
          <a:xfrm>
            <a:off x="3361125" y="3265602"/>
            <a:ext cx="1327148" cy="688768"/>
          </a:xfrm>
          <a:prstGeom prst="rect">
            <a:avLst/>
          </a:prstGeom>
          <a:solidFill>
            <a:srgbClr val="908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rPr>
              <a:t>Search Skill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7C7BE9BF-71C9-4CC1-871B-54C04F8A75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8" t="16577" r="62818" b="20980"/>
          <a:stretch/>
        </p:blipFill>
        <p:spPr>
          <a:xfrm>
            <a:off x="5306876" y="2319234"/>
            <a:ext cx="698786" cy="688768"/>
          </a:xfrm>
          <a:prstGeom prst="rect">
            <a:avLst/>
          </a:prstGeom>
          <a:ln w="28575">
            <a:solidFill>
              <a:srgbClr val="908269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D9BED8-7EB7-499A-820D-23B31E99DB97}"/>
              </a:ext>
            </a:extLst>
          </p:cNvPr>
          <p:cNvSpPr txBox="1"/>
          <p:nvPr/>
        </p:nvSpPr>
        <p:spPr>
          <a:xfrm>
            <a:off x="5269836" y="1907381"/>
            <a:ext cx="772865" cy="30777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Cloud Function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90826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D43ACE6F-40B3-499B-B9FB-548E19906B6B}"/>
              </a:ext>
            </a:extLst>
          </p:cNvPr>
          <p:cNvSpPr/>
          <p:nvPr/>
        </p:nvSpPr>
        <p:spPr>
          <a:xfrm>
            <a:off x="4701880" y="2560308"/>
            <a:ext cx="544149" cy="213668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8117E4-A183-4F9F-889B-80ECE8F9FE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7" b="717"/>
          <a:stretch/>
        </p:blipFill>
        <p:spPr>
          <a:xfrm>
            <a:off x="5306876" y="3265602"/>
            <a:ext cx="698786" cy="688768"/>
          </a:xfrm>
          <a:prstGeom prst="rect">
            <a:avLst/>
          </a:prstGeom>
          <a:ln w="28575">
            <a:solidFill>
              <a:srgbClr val="908269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B873C8-F55C-46AD-88A8-2CD31A776273}"/>
              </a:ext>
            </a:extLst>
          </p:cNvPr>
          <p:cNvSpPr txBox="1"/>
          <p:nvPr/>
        </p:nvSpPr>
        <p:spPr>
          <a:xfrm>
            <a:off x="5269835" y="3985160"/>
            <a:ext cx="772865" cy="30777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Watson Discovery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90826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D7FD61AB-B912-4F70-94CF-40F556F9B448}"/>
              </a:ext>
            </a:extLst>
          </p:cNvPr>
          <p:cNvSpPr/>
          <p:nvPr/>
        </p:nvSpPr>
        <p:spPr>
          <a:xfrm>
            <a:off x="4701879" y="3541944"/>
            <a:ext cx="544149" cy="213668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3BB4743-BE83-43D2-9182-065FD84E35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7" b="717"/>
          <a:stretch/>
        </p:blipFill>
        <p:spPr>
          <a:xfrm>
            <a:off x="6669100" y="950515"/>
            <a:ext cx="418640" cy="412638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7CE51BA-2632-4B56-B937-52C4E03B390E}"/>
              </a:ext>
            </a:extLst>
          </p:cNvPr>
          <p:cNvSpPr/>
          <p:nvPr/>
        </p:nvSpPr>
        <p:spPr>
          <a:xfrm>
            <a:off x="6520179" y="830009"/>
            <a:ext cx="2035486" cy="2203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ACD408E-E22E-47BE-ABA6-911C0EE1D8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7" b="717"/>
          <a:stretch/>
        </p:blipFill>
        <p:spPr>
          <a:xfrm>
            <a:off x="6669100" y="1464013"/>
            <a:ext cx="418640" cy="412638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02227CD-7C28-4540-87F7-58C6D3F6A6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3721" b="3721"/>
          <a:stretch/>
        </p:blipFill>
        <p:spPr>
          <a:xfrm>
            <a:off x="6669100" y="2330627"/>
            <a:ext cx="418640" cy="412638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A57364A-C8F1-45AB-BF1C-564E22990D1E}"/>
              </a:ext>
            </a:extLst>
          </p:cNvPr>
          <p:cNvGrpSpPr/>
          <p:nvPr/>
        </p:nvGrpSpPr>
        <p:grpSpPr>
          <a:xfrm>
            <a:off x="6061920" y="1035499"/>
            <a:ext cx="547808" cy="1640416"/>
            <a:chOff x="6474610" y="861625"/>
            <a:chExt cx="547808" cy="1640416"/>
          </a:xfrm>
        </p:grpSpPr>
        <p:sp>
          <p:nvSpPr>
            <p:cNvPr id="38" name="Arrow: Left-Right 37">
              <a:extLst>
                <a:ext uri="{FF2B5EF4-FFF2-40B4-BE49-F238E27FC236}">
                  <a16:creationId xmlns:a16="http://schemas.microsoft.com/office/drawing/2014/main" id="{DAF06E8B-5519-467C-87AA-2EDAF1AD3F32}"/>
                </a:ext>
              </a:extLst>
            </p:cNvPr>
            <p:cNvSpPr/>
            <p:nvPr/>
          </p:nvSpPr>
          <p:spPr>
            <a:xfrm>
              <a:off x="6474610" y="2288373"/>
              <a:ext cx="544149" cy="213668"/>
            </a:xfrm>
            <a:prstGeom prst="left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A12F68-50EB-4EE7-BA72-60DEC39A3B3C}"/>
                </a:ext>
              </a:extLst>
            </p:cNvPr>
            <p:cNvSpPr/>
            <p:nvPr/>
          </p:nvSpPr>
          <p:spPr>
            <a:xfrm rot="16200000">
              <a:off x="6009971" y="1610295"/>
              <a:ext cx="1476000" cy="10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395561DD-782E-46E4-9731-FE6A6A77DAC4}"/>
                </a:ext>
              </a:extLst>
            </p:cNvPr>
            <p:cNvSpPr/>
            <p:nvPr/>
          </p:nvSpPr>
          <p:spPr>
            <a:xfrm>
              <a:off x="6693970" y="861625"/>
              <a:ext cx="322623" cy="212400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0B3B2238-3A94-4BB7-AC11-F16CC7B072EA}"/>
                </a:ext>
              </a:extLst>
            </p:cNvPr>
            <p:cNvSpPr/>
            <p:nvPr/>
          </p:nvSpPr>
          <p:spPr>
            <a:xfrm>
              <a:off x="6699795" y="1401127"/>
              <a:ext cx="322623" cy="212400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50081D6-BD8B-4D74-85EE-E4869159F073}"/>
              </a:ext>
            </a:extLst>
          </p:cNvPr>
          <p:cNvSpPr txBox="1"/>
          <p:nvPr/>
        </p:nvSpPr>
        <p:spPr>
          <a:xfrm>
            <a:off x="6519792" y="3054640"/>
            <a:ext cx="2057297" cy="30777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3</a:t>
            </a:r>
            <a:r>
              <a:rPr kumimoji="0" lang="en-GB" sz="1400" b="1" i="0" u="none" strike="noStrike" kern="0" cap="none" spc="0" normalizeH="0" baseline="3000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rd</a:t>
            </a: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 Party APIs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90826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9A08AD-FAE2-446D-A975-E8FC8522CC29}"/>
              </a:ext>
            </a:extLst>
          </p:cNvPr>
          <p:cNvSpPr/>
          <p:nvPr/>
        </p:nvSpPr>
        <p:spPr>
          <a:xfrm rot="10800000">
            <a:off x="6101280" y="2886685"/>
            <a:ext cx="288000" cy="10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2B3DB8-DFDA-435A-B7AB-830A72B2FB7C}"/>
              </a:ext>
            </a:extLst>
          </p:cNvPr>
          <p:cNvSpPr/>
          <p:nvPr/>
        </p:nvSpPr>
        <p:spPr>
          <a:xfrm rot="16200000">
            <a:off x="5867282" y="3347160"/>
            <a:ext cx="936000" cy="10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1D5814-9BD3-42ED-949F-164F6F256274}"/>
              </a:ext>
            </a:extLst>
          </p:cNvPr>
          <p:cNvSpPr/>
          <p:nvPr/>
        </p:nvSpPr>
        <p:spPr>
          <a:xfrm>
            <a:off x="6520178" y="3486174"/>
            <a:ext cx="2035485" cy="6887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3909D0F-EBE9-4BC3-82F4-451F1962E5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17" b="717"/>
          <a:stretch/>
        </p:blipFill>
        <p:spPr>
          <a:xfrm>
            <a:off x="6669100" y="3644551"/>
            <a:ext cx="418640" cy="412638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C12B1D41-D85C-4CD6-9563-6328A113DF37}"/>
              </a:ext>
            </a:extLst>
          </p:cNvPr>
          <p:cNvSpPr/>
          <p:nvPr/>
        </p:nvSpPr>
        <p:spPr>
          <a:xfrm>
            <a:off x="6280808" y="3758845"/>
            <a:ext cx="322623" cy="212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BC3239-A5B3-40C1-8957-CCE59DA53D7E}"/>
              </a:ext>
            </a:extLst>
          </p:cNvPr>
          <p:cNvSpPr txBox="1"/>
          <p:nvPr/>
        </p:nvSpPr>
        <p:spPr>
          <a:xfrm>
            <a:off x="6519792" y="4179430"/>
            <a:ext cx="2035485" cy="30777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Send Email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90826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1BBAF-EF1D-4AC6-5EA2-43FF31F31A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8220" y="3009721"/>
            <a:ext cx="251510" cy="266305"/>
          </a:xfrm>
          <a:prstGeom prst="rect">
            <a:avLst/>
          </a:prstGeom>
          <a:ln w="19050">
            <a:solidFill>
              <a:srgbClr val="908269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B894080-0D5F-B307-ABF7-8674FEF8EE1D}"/>
              </a:ext>
            </a:extLst>
          </p:cNvPr>
          <p:cNvSpPr txBox="1"/>
          <p:nvPr/>
        </p:nvSpPr>
        <p:spPr>
          <a:xfrm>
            <a:off x="1427114" y="3290871"/>
            <a:ext cx="64800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Web</a:t>
            </a: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908269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Chat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908269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1146A-3982-4854-4436-E01CDC567FF9}"/>
              </a:ext>
            </a:extLst>
          </p:cNvPr>
          <p:cNvSpPr txBox="1"/>
          <p:nvPr/>
        </p:nvSpPr>
        <p:spPr>
          <a:xfrm>
            <a:off x="7087740" y="959309"/>
            <a:ext cx="1467537" cy="4038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coingecko.com</a:t>
            </a:r>
            <a:b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</a:b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Crypto info</a:t>
            </a:r>
            <a:endParaRPr kumimoji="0" lang="en-CH" sz="1100" b="0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F50AD-5A17-E240-3BD9-25FACD423666}"/>
              </a:ext>
            </a:extLst>
          </p:cNvPr>
          <p:cNvSpPr txBox="1"/>
          <p:nvPr/>
        </p:nvSpPr>
        <p:spPr>
          <a:xfrm>
            <a:off x="7087740" y="1466906"/>
            <a:ext cx="1467537" cy="4038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alphavantage.com</a:t>
            </a:r>
            <a:b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</a:b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Stocks &amp; crypto info</a:t>
            </a:r>
            <a:endParaRPr kumimoji="0" lang="en-CH" sz="1100" b="0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E671A6-309A-D2D2-2AFD-F6FCD05E4C27}"/>
              </a:ext>
            </a:extLst>
          </p:cNvPr>
          <p:cNvSpPr txBox="1"/>
          <p:nvPr/>
        </p:nvSpPr>
        <p:spPr>
          <a:xfrm>
            <a:off x="7087739" y="2336003"/>
            <a:ext cx="1467537" cy="4038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apewisdom.io</a:t>
            </a:r>
            <a:b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</a:b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Reddit trends</a:t>
            </a:r>
            <a:endParaRPr kumimoji="0" lang="en-CH" sz="1100" b="0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D2BD7A6-AB29-ECD0-A9A9-911D01E3A1C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717" b="717"/>
          <a:stretch/>
        </p:blipFill>
        <p:spPr>
          <a:xfrm>
            <a:off x="6787660" y="1914817"/>
            <a:ext cx="300080" cy="295778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93BAAF2-2FA3-8483-147F-9072D566923D}"/>
              </a:ext>
            </a:extLst>
          </p:cNvPr>
          <p:cNvSpPr txBox="1"/>
          <p:nvPr/>
        </p:nvSpPr>
        <p:spPr>
          <a:xfrm>
            <a:off x="7080967" y="1867806"/>
            <a:ext cx="1467537" cy="4038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quickchart.io</a:t>
            </a:r>
            <a:b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</a:b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Dynamic charts</a:t>
            </a:r>
            <a:endParaRPr kumimoji="0" lang="en-CH" sz="1100" b="0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809F8683-F3C0-DFB9-B5E6-ACEF7F4E50F9}"/>
              </a:ext>
            </a:extLst>
          </p:cNvPr>
          <p:cNvSpPr/>
          <p:nvPr/>
        </p:nvSpPr>
        <p:spPr>
          <a:xfrm>
            <a:off x="6281731" y="1966709"/>
            <a:ext cx="322623" cy="2124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ACBD44-C9CF-ECB8-4B0D-C96A396C8BA1}"/>
              </a:ext>
            </a:extLst>
          </p:cNvPr>
          <p:cNvSpPr txBox="1"/>
          <p:nvPr/>
        </p:nvSpPr>
        <p:spPr>
          <a:xfrm>
            <a:off x="7087739" y="3622776"/>
            <a:ext cx="1467537" cy="4038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 err="1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Nodemailer</a:t>
            </a: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  <a:t>/outlook</a:t>
            </a:r>
            <a:b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  <a:sym typeface="Arial"/>
              </a:rPr>
            </a:br>
            <a:r>
              <a:rPr kumimoji="0" lang="en-GB" sz="900" b="0" i="0" u="none" strike="noStrike" kern="0" cap="none" spc="0" normalizeH="0" baseline="0" noProof="0" dirty="0" err="1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Conver</a:t>
            </a: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. Summary (logs)</a:t>
            </a:r>
            <a:endParaRPr kumimoji="0" lang="en-CH" sz="1100" b="0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6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350">
            <a:extLst>
              <a:ext uri="{FF2B5EF4-FFF2-40B4-BE49-F238E27FC236}">
                <a16:creationId xmlns:a16="http://schemas.microsoft.com/office/drawing/2014/main" id="{AD922919-95A2-4F7E-BA1A-A6587EFA2E7F}"/>
              </a:ext>
            </a:extLst>
          </p:cNvPr>
          <p:cNvSpPr txBox="1"/>
          <p:nvPr/>
        </p:nvSpPr>
        <p:spPr>
          <a:xfrm>
            <a:off x="3340100" y="131982"/>
            <a:ext cx="513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Poppins" pitchFamily="2" charset="77"/>
                <a:ea typeface="Lato Heavy" charset="0"/>
                <a:cs typeface="Poppins" pitchFamily="2" charset="77"/>
                <a:sym typeface="Arial"/>
              </a:rPr>
              <a:t>Conversation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F714A-92F1-4A2F-AB2C-2192728A8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88"/>
          <a:stretch/>
        </p:blipFill>
        <p:spPr>
          <a:xfrm>
            <a:off x="2025" y="-12700"/>
            <a:ext cx="2764549" cy="45783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FCE007-DB9C-4407-A2E6-2DC36F4705A6}"/>
              </a:ext>
            </a:extLst>
          </p:cNvPr>
          <p:cNvSpPr/>
          <p:nvPr/>
        </p:nvSpPr>
        <p:spPr>
          <a:xfrm>
            <a:off x="3340100" y="666157"/>
            <a:ext cx="5130800" cy="336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rPr>
              <a:t>Modular Dialog Design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11AAFE0-07CB-4A0B-8CF0-FB76DCCA5D9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076893" y="725668"/>
            <a:ext cx="1263207" cy="108764"/>
          </a:xfrm>
          <a:prstGeom prst="bentConnector3">
            <a:avLst>
              <a:gd name="adj1" fmla="val 50000"/>
            </a:avLst>
          </a:prstGeom>
          <a:ln w="254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5688305-1B41-47FA-AFAA-292DE996A755}"/>
              </a:ext>
            </a:extLst>
          </p:cNvPr>
          <p:cNvSpPr/>
          <p:nvPr/>
        </p:nvSpPr>
        <p:spPr>
          <a:xfrm>
            <a:off x="3589702" y="1486935"/>
            <a:ext cx="2222500" cy="16428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rPr>
              <a:t>#Intents</a:t>
            </a:r>
            <a:endParaRPr kumimoji="0" lang="en-CH" sz="1200" b="1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57CC8D-18CC-4F41-9C23-2A95F36E5666}"/>
              </a:ext>
            </a:extLst>
          </p:cNvPr>
          <p:cNvSpPr/>
          <p:nvPr/>
        </p:nvSpPr>
        <p:spPr>
          <a:xfrm>
            <a:off x="6030054" y="1486935"/>
            <a:ext cx="2222500" cy="164288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rPr>
              <a:t>@Entities</a:t>
            </a:r>
            <a:endParaRPr kumimoji="0" lang="en-CH" sz="1200" b="1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3A4D10-CB04-4BDC-954E-594FACF2D00C}"/>
              </a:ext>
            </a:extLst>
          </p:cNvPr>
          <p:cNvSpPr/>
          <p:nvPr/>
        </p:nvSpPr>
        <p:spPr>
          <a:xfrm>
            <a:off x="3340100" y="1150385"/>
            <a:ext cx="5130800" cy="336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rPr>
              <a:t>Based on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EAD2B3B-B8A7-4C55-AB83-6F7E00CD17E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446028" y="1150385"/>
            <a:ext cx="1894072" cy="168275"/>
          </a:xfrm>
          <a:prstGeom prst="bentConnector3">
            <a:avLst>
              <a:gd name="adj1" fmla="val 61976"/>
            </a:avLst>
          </a:prstGeom>
          <a:ln w="254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3EA275F-09EB-4785-9D56-F7602B608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204" y="1922792"/>
            <a:ext cx="2040795" cy="11510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BE4F659-6D27-4C6D-B0E9-5C2DCF36F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995" r="1441" b="-1"/>
          <a:stretch/>
        </p:blipFill>
        <p:spPr>
          <a:xfrm>
            <a:off x="3674204" y="1823485"/>
            <a:ext cx="2040795" cy="15482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54906FE-276B-457B-94E2-821FF9298116}"/>
              </a:ext>
            </a:extLst>
          </p:cNvPr>
          <p:cNvSpPr/>
          <p:nvPr/>
        </p:nvSpPr>
        <p:spPr>
          <a:xfrm>
            <a:off x="5021249" y="2977417"/>
            <a:ext cx="79375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Illustrative</a:t>
            </a:r>
            <a:endParaRPr kumimoji="0" lang="en-CH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AA42D9-FF14-4BEF-8843-E3BF5C71E9CD}"/>
              </a:ext>
            </a:extLst>
          </p:cNvPr>
          <p:cNvSpPr/>
          <p:nvPr/>
        </p:nvSpPr>
        <p:spPr>
          <a:xfrm>
            <a:off x="7461601" y="2977417"/>
            <a:ext cx="79375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Illustrative</a:t>
            </a:r>
            <a:endParaRPr kumimoji="0" lang="en-CH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8CAD76-37D1-468C-8370-A62C4088D5F3}"/>
              </a:ext>
            </a:extLst>
          </p:cNvPr>
          <p:cNvGrpSpPr/>
          <p:nvPr/>
        </p:nvGrpSpPr>
        <p:grpSpPr>
          <a:xfrm>
            <a:off x="6122858" y="1948112"/>
            <a:ext cx="2049592" cy="1009543"/>
            <a:chOff x="3589702" y="3700249"/>
            <a:chExt cx="2347548" cy="115630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7D922E4-F02F-4C62-AFB0-80E11BAFA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0251" b="65742"/>
            <a:stretch/>
          </p:blipFill>
          <p:spPr>
            <a:xfrm>
              <a:off x="3589702" y="3700249"/>
              <a:ext cx="891446" cy="87055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A95E579-9DE8-45DB-99EA-83F2B1BD6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537" r="90251" b="22218"/>
            <a:stretch/>
          </p:blipFill>
          <p:spPr>
            <a:xfrm>
              <a:off x="3589702" y="4570803"/>
              <a:ext cx="891446" cy="28575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01180FA-1218-471A-AE50-0A3EFEF28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075" r="33001" b="65742"/>
            <a:stretch/>
          </p:blipFill>
          <p:spPr>
            <a:xfrm>
              <a:off x="4481148" y="3700249"/>
              <a:ext cx="1456102" cy="87055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27693E5-36E9-4564-93F3-C5FC19FE8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075" t="66653" r="33001" b="22102"/>
            <a:stretch/>
          </p:blipFill>
          <p:spPr>
            <a:xfrm>
              <a:off x="4481148" y="4569003"/>
              <a:ext cx="1456102" cy="285749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A934A22-80A7-4C55-AA3B-3627D9B319E4}"/>
                </a:ext>
              </a:extLst>
            </p:cNvPr>
            <p:cNvSpPr/>
            <p:nvPr/>
          </p:nvSpPr>
          <p:spPr>
            <a:xfrm>
              <a:off x="5886450" y="4658725"/>
              <a:ext cx="50800" cy="97425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CH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D863ED7-89A7-41E4-A99C-37302BF878E4}"/>
              </a:ext>
            </a:extLst>
          </p:cNvPr>
          <p:cNvSpPr/>
          <p:nvPr/>
        </p:nvSpPr>
        <p:spPr>
          <a:xfrm>
            <a:off x="0" y="2574505"/>
            <a:ext cx="2764548" cy="230172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C8D02C4-721D-4D28-84FF-B5A9B90BB035}"/>
              </a:ext>
            </a:extLst>
          </p:cNvPr>
          <p:cNvSpPr/>
          <p:nvPr/>
        </p:nvSpPr>
        <p:spPr>
          <a:xfrm>
            <a:off x="0" y="4756151"/>
            <a:ext cx="2764548" cy="387348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D68323-C239-42A2-937D-A2C373EED46A}"/>
              </a:ext>
            </a:extLst>
          </p:cNvPr>
          <p:cNvSpPr/>
          <p:nvPr/>
        </p:nvSpPr>
        <p:spPr>
          <a:xfrm>
            <a:off x="3589702" y="3657864"/>
            <a:ext cx="4662852" cy="13536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200" b="1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FDE6F5-C266-4226-A388-27C0AA63893E}"/>
              </a:ext>
            </a:extLst>
          </p:cNvPr>
          <p:cNvSpPr/>
          <p:nvPr/>
        </p:nvSpPr>
        <p:spPr>
          <a:xfrm>
            <a:off x="3340100" y="3321315"/>
            <a:ext cx="5130800" cy="336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rPr>
              <a:t>Slots for complex user interactions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B00A3-0B46-B89F-5801-33F455C844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1"/>
          <a:stretch/>
        </p:blipFill>
        <p:spPr>
          <a:xfrm>
            <a:off x="1805" y="2933266"/>
            <a:ext cx="2736000" cy="1107110"/>
          </a:xfrm>
          <a:prstGeom prst="rect">
            <a:avLst/>
          </a:prstGeom>
        </p:spPr>
      </p:pic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532F36DD-846B-4375-8827-1C8BF4BBE6E5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369805" y="3253801"/>
            <a:ext cx="1970295" cy="235789"/>
          </a:xfrm>
          <a:prstGeom prst="bentConnector3">
            <a:avLst>
              <a:gd name="adj1" fmla="val 50000"/>
            </a:avLst>
          </a:prstGeom>
          <a:ln w="254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7404FC9-165B-8679-EB2F-EF264F2392D8}"/>
              </a:ext>
            </a:extLst>
          </p:cNvPr>
          <p:cNvSpPr/>
          <p:nvPr/>
        </p:nvSpPr>
        <p:spPr>
          <a:xfrm flipH="1">
            <a:off x="130628" y="3781967"/>
            <a:ext cx="72572" cy="552048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BF3B44-A676-D9AD-FB25-AFB252D08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1122" y="4617759"/>
            <a:ext cx="3261600" cy="2853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A12C79-DBC6-B5FC-172C-FA9410892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1122" y="4373995"/>
            <a:ext cx="3294000" cy="2920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9B25EBE-CBC6-4174-8543-24162FE5B69E}"/>
              </a:ext>
            </a:extLst>
          </p:cNvPr>
          <p:cNvGrpSpPr/>
          <p:nvPr/>
        </p:nvGrpSpPr>
        <p:grpSpPr>
          <a:xfrm>
            <a:off x="4165563" y="3725379"/>
            <a:ext cx="3479874" cy="695336"/>
            <a:chOff x="3161844" y="111884"/>
            <a:chExt cx="4677428" cy="9346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E4F94C0-2D85-4E12-B851-8767A622B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821" b="84228"/>
            <a:stretch/>
          </p:blipFill>
          <p:spPr>
            <a:xfrm>
              <a:off x="3161844" y="111884"/>
              <a:ext cx="4677428" cy="25502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334686-E38A-472F-ABAD-177F68C7B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6890" b="57725"/>
            <a:stretch/>
          </p:blipFill>
          <p:spPr>
            <a:xfrm>
              <a:off x="3161844" y="345473"/>
              <a:ext cx="4677428" cy="3283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ACD8709-C6F5-4BF1-B1FF-B8F1B5681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7742" b="14864"/>
            <a:stretch/>
          </p:blipFill>
          <p:spPr>
            <a:xfrm>
              <a:off x="3161844" y="675344"/>
              <a:ext cx="4677428" cy="371167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F2EE94D-2B4C-517F-644F-F8D0D927BA7A}"/>
              </a:ext>
            </a:extLst>
          </p:cNvPr>
          <p:cNvSpPr/>
          <p:nvPr/>
        </p:nvSpPr>
        <p:spPr>
          <a:xfrm>
            <a:off x="7461601" y="4850647"/>
            <a:ext cx="79375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Illustrative</a:t>
            </a:r>
            <a:endParaRPr kumimoji="0" lang="en-CH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68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DCFA17-EC3B-AAD8-1BF4-556EE919A47F}"/>
              </a:ext>
            </a:extLst>
          </p:cNvPr>
          <p:cNvSpPr/>
          <p:nvPr/>
        </p:nvSpPr>
        <p:spPr>
          <a:xfrm>
            <a:off x="-746" y="715617"/>
            <a:ext cx="2302244" cy="4427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0B277B7-4DDD-A469-B978-27DBACB7C54D}"/>
              </a:ext>
            </a:extLst>
          </p:cNvPr>
          <p:cNvSpPr/>
          <p:nvPr/>
        </p:nvSpPr>
        <p:spPr>
          <a:xfrm>
            <a:off x="-746" y="0"/>
            <a:ext cx="9143556" cy="71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5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uadroTexto 350">
            <a:extLst>
              <a:ext uri="{FF2B5EF4-FFF2-40B4-BE49-F238E27FC236}">
                <a16:creationId xmlns:a16="http://schemas.microsoft.com/office/drawing/2014/main" id="{4F15B5D8-5AD2-3203-F0D3-3339C480D569}"/>
              </a:ext>
            </a:extLst>
          </p:cNvPr>
          <p:cNvSpPr txBox="1"/>
          <p:nvPr/>
        </p:nvSpPr>
        <p:spPr>
          <a:xfrm>
            <a:off x="384527" y="168046"/>
            <a:ext cx="5291833" cy="4693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Arial"/>
              </a:rPr>
              <a:t>Price Chart – Stocks &amp; Cryptos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F4E0B-176B-D96B-6002-0962D2BE971E}"/>
              </a:ext>
            </a:extLst>
          </p:cNvPr>
          <p:cNvGrpSpPr/>
          <p:nvPr/>
        </p:nvGrpSpPr>
        <p:grpSpPr>
          <a:xfrm>
            <a:off x="408092" y="1960075"/>
            <a:ext cx="1520635" cy="586503"/>
            <a:chOff x="2397602" y="1859407"/>
            <a:chExt cx="2692242" cy="10383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12E24FF-5626-38AE-69ED-9993C81CE63F}"/>
                </a:ext>
              </a:extLst>
            </p:cNvPr>
            <p:cNvSpPr/>
            <p:nvPr/>
          </p:nvSpPr>
          <p:spPr>
            <a:xfrm>
              <a:off x="2397602" y="1859407"/>
              <a:ext cx="2692242" cy="1038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84F3E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Dialog Skill</a:t>
              </a:r>
              <a:endPara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  <p:pic>
          <p:nvPicPr>
            <p:cNvPr id="51" name="Picture 2" descr="20 Amazing Facts to Know About Chatbots - Pinngle blog">
              <a:extLst>
                <a:ext uri="{FF2B5EF4-FFF2-40B4-BE49-F238E27FC236}">
                  <a16:creationId xmlns:a16="http://schemas.microsoft.com/office/drawing/2014/main" id="{97B2B205-0412-250C-2788-1036D64B68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1" t="13474" r="38906" b="63442"/>
            <a:stretch/>
          </p:blipFill>
          <p:spPr bwMode="auto">
            <a:xfrm>
              <a:off x="2424476" y="1883838"/>
              <a:ext cx="958985" cy="100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55F5F4D-1596-1FF0-205B-8D09FF034A0F}"/>
              </a:ext>
            </a:extLst>
          </p:cNvPr>
          <p:cNvGrpSpPr/>
          <p:nvPr/>
        </p:nvGrpSpPr>
        <p:grpSpPr>
          <a:xfrm>
            <a:off x="423271" y="3139999"/>
            <a:ext cx="1520635" cy="586503"/>
            <a:chOff x="2397602" y="1859407"/>
            <a:chExt cx="2692242" cy="10383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F442CB4-1144-F852-56DC-B2DF835F93EE}"/>
                </a:ext>
              </a:extLst>
            </p:cNvPr>
            <p:cNvSpPr/>
            <p:nvPr/>
          </p:nvSpPr>
          <p:spPr>
            <a:xfrm>
              <a:off x="2397602" y="1859407"/>
              <a:ext cx="2692242" cy="1038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84F3E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Cloud Function</a:t>
              </a:r>
              <a:endPara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C659DEA0-B223-7F8A-57E5-5053F9562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l="2804" r="2804"/>
            <a:stretch/>
          </p:blipFill>
          <p:spPr bwMode="auto">
            <a:xfrm>
              <a:off x="2424478" y="1897557"/>
              <a:ext cx="932111" cy="978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Arrow: Left-Right 63">
            <a:extLst>
              <a:ext uri="{FF2B5EF4-FFF2-40B4-BE49-F238E27FC236}">
                <a16:creationId xmlns:a16="http://schemas.microsoft.com/office/drawing/2014/main" id="{4E7A9023-C4AD-B4DA-F865-378041D39422}"/>
              </a:ext>
            </a:extLst>
          </p:cNvPr>
          <p:cNvSpPr/>
          <p:nvPr/>
        </p:nvSpPr>
        <p:spPr>
          <a:xfrm rot="5400000">
            <a:off x="422023" y="2744740"/>
            <a:ext cx="544149" cy="213668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6F2DA6-7A92-4AC0-570E-945D7A03F25F}"/>
              </a:ext>
            </a:extLst>
          </p:cNvPr>
          <p:cNvGrpSpPr/>
          <p:nvPr/>
        </p:nvGrpSpPr>
        <p:grpSpPr>
          <a:xfrm>
            <a:off x="2748762" y="1581083"/>
            <a:ext cx="1751308" cy="3106785"/>
            <a:chOff x="2741013" y="1395107"/>
            <a:chExt cx="1751308" cy="31067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59769C-B615-252D-C612-038B8C5CB07B}"/>
                </a:ext>
              </a:extLst>
            </p:cNvPr>
            <p:cNvSpPr/>
            <p:nvPr/>
          </p:nvSpPr>
          <p:spPr>
            <a:xfrm>
              <a:off x="2741013" y="3277892"/>
              <a:ext cx="1751308" cy="1224000"/>
            </a:xfrm>
            <a:prstGeom prst="rect">
              <a:avLst/>
            </a:prstGeom>
            <a:solidFill>
              <a:srgbClr val="CFC3AC"/>
            </a:solidFill>
            <a:ln>
              <a:solidFill>
                <a:srgbClr val="CFC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6AEE0E-9BCC-0CE8-8BE5-A023AADCD41F}"/>
                </a:ext>
              </a:extLst>
            </p:cNvPr>
            <p:cNvSpPr/>
            <p:nvPr/>
          </p:nvSpPr>
          <p:spPr>
            <a:xfrm>
              <a:off x="2741013" y="1683398"/>
              <a:ext cx="1751308" cy="15944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Symbol: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Stock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(e.g. IBM)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Crypto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(e.g. BTC</a:t>
              </a:r>
              <a:r>
                <a: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E3A3E8-BC36-9693-2F6C-9726B1F72D03}"/>
                </a:ext>
              </a:extLst>
            </p:cNvPr>
            <p:cNvSpPr/>
            <p:nvPr/>
          </p:nvSpPr>
          <p:spPr>
            <a:xfrm>
              <a:off x="2741013" y="1395107"/>
              <a:ext cx="1751308" cy="288291"/>
            </a:xfrm>
            <a:prstGeom prst="rect">
              <a:avLst/>
            </a:prstGeom>
            <a:solidFill>
              <a:srgbClr val="685E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>
                  <a:tab pos="806450" algn="ctr"/>
                </a:tabLst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Input</a:t>
              </a:r>
              <a:endParaRPr kumimoji="0" lang="en-CH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0F9C22-12A4-9F51-1563-95271157B5BD}"/>
                </a:ext>
              </a:extLst>
            </p:cNvPr>
            <p:cNvGrpSpPr/>
            <p:nvPr/>
          </p:nvGrpSpPr>
          <p:grpSpPr>
            <a:xfrm>
              <a:off x="2818163" y="3363509"/>
              <a:ext cx="1597007" cy="1069008"/>
              <a:chOff x="5207430" y="2618491"/>
              <a:chExt cx="1852254" cy="123986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C96CC0-28B4-5481-2A41-98F87954FCD7}"/>
                  </a:ext>
                </a:extLst>
              </p:cNvPr>
              <p:cNvSpPr/>
              <p:nvPr/>
            </p:nvSpPr>
            <p:spPr>
              <a:xfrm>
                <a:off x="5207430" y="2618491"/>
                <a:ext cx="1852254" cy="12398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5F3F0C5-BEAA-317E-952A-9FAEA3724C7A}"/>
                  </a:ext>
                </a:extLst>
              </p:cNvPr>
              <p:cNvGrpSpPr/>
              <p:nvPr/>
            </p:nvGrpSpPr>
            <p:grpSpPr>
              <a:xfrm>
                <a:off x="5346387" y="2736720"/>
                <a:ext cx="1574339" cy="1003408"/>
                <a:chOff x="4821864" y="1476531"/>
                <a:chExt cx="3070077" cy="1956719"/>
              </a:xfrm>
              <a:solidFill>
                <a:schemeClr val="bg1"/>
              </a:solidFill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45FA4FF-6668-BDE5-1E44-E354AB5884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9363" b="84818"/>
                <a:stretch/>
              </p:blipFill>
              <p:spPr>
                <a:xfrm>
                  <a:off x="4821864" y="1476531"/>
                  <a:ext cx="2152374" cy="30085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1807979F-2BC8-CF59-9AE5-C20EA38CA9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8152" r="78183" b="-1446"/>
                <a:stretch/>
              </p:blipFill>
              <p:spPr>
                <a:xfrm>
                  <a:off x="4853305" y="1782680"/>
                  <a:ext cx="1155592" cy="165057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FFF2B87C-85CB-0163-5071-441FDDFCA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015" t="18152" r="24433" b="-1446"/>
                <a:stretch/>
              </p:blipFill>
              <p:spPr>
                <a:xfrm>
                  <a:off x="6008897" y="1782680"/>
                  <a:ext cx="1883044" cy="1650570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A064C3-220E-302A-45D0-A51C2C762563}"/>
              </a:ext>
            </a:extLst>
          </p:cNvPr>
          <p:cNvGrpSpPr/>
          <p:nvPr/>
        </p:nvGrpSpPr>
        <p:grpSpPr>
          <a:xfrm>
            <a:off x="4891903" y="1581083"/>
            <a:ext cx="1751308" cy="3106785"/>
            <a:chOff x="2741013" y="1395107"/>
            <a:chExt cx="1751308" cy="310678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C5F5F8-A929-0C6D-BD27-C971CA05FABF}"/>
                </a:ext>
              </a:extLst>
            </p:cNvPr>
            <p:cNvSpPr/>
            <p:nvPr/>
          </p:nvSpPr>
          <p:spPr>
            <a:xfrm>
              <a:off x="2741013" y="3277892"/>
              <a:ext cx="1751308" cy="1224000"/>
            </a:xfrm>
            <a:prstGeom prst="rect">
              <a:avLst/>
            </a:prstGeom>
            <a:solidFill>
              <a:srgbClr val="CFC3AC"/>
            </a:solidFill>
            <a:ln>
              <a:solidFill>
                <a:srgbClr val="CFC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8A0247-E198-1E3E-4012-1151766D1272}"/>
                </a:ext>
              </a:extLst>
            </p:cNvPr>
            <p:cNvSpPr/>
            <p:nvPr/>
          </p:nvSpPr>
          <p:spPr>
            <a:xfrm>
              <a:off x="2741013" y="1683398"/>
              <a:ext cx="1751308" cy="15944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Call a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lphavantage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 API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</a:b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https://www.alphavantage.co/query?function=TIME_SERIES_DAILY&amp;symbol={x}apikey={x}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Extract dates &amp; prices from response</a:t>
              </a:r>
              <a:endPara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2599CCA-382E-7FD8-15C5-581AF0B245C7}"/>
                </a:ext>
              </a:extLst>
            </p:cNvPr>
            <p:cNvSpPr/>
            <p:nvPr/>
          </p:nvSpPr>
          <p:spPr>
            <a:xfrm>
              <a:off x="2741013" y="1395107"/>
              <a:ext cx="1751308" cy="288291"/>
            </a:xfrm>
            <a:prstGeom prst="rect">
              <a:avLst/>
            </a:prstGeom>
            <a:solidFill>
              <a:srgbClr val="685E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>
                  <a:tab pos="806450" algn="ctr"/>
                </a:tabLst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Get Price History</a:t>
              </a:r>
              <a:endParaRPr kumimoji="0" lang="en-CH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</p:grpSp>
      <p:pic>
        <p:nvPicPr>
          <p:cNvPr id="57" name="Picture 2" descr="20 Amazing Facts to Know About Chatbots - Pinngle blog">
            <a:extLst>
              <a:ext uri="{FF2B5EF4-FFF2-40B4-BE49-F238E27FC236}">
                <a16:creationId xmlns:a16="http://schemas.microsoft.com/office/drawing/2014/main" id="{0792DB63-7C9E-4BBB-F0CD-58FBA4BD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1" t="13474" r="38906" b="63442"/>
          <a:stretch/>
        </p:blipFill>
        <p:spPr bwMode="auto">
          <a:xfrm>
            <a:off x="2771669" y="1607240"/>
            <a:ext cx="233122" cy="24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7CD5E5EE-5DEA-1E79-948F-76821CFF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804" r="2804"/>
          <a:stretch/>
        </p:blipFill>
        <p:spPr bwMode="auto">
          <a:xfrm>
            <a:off x="4911087" y="1602825"/>
            <a:ext cx="233123" cy="2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150BAA-2CF3-772D-EC1D-66CD8ED83E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47"/>
          <a:stretch/>
        </p:blipFill>
        <p:spPr>
          <a:xfrm>
            <a:off x="4976031" y="3549485"/>
            <a:ext cx="1583052" cy="106900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AF652A4-B491-A62B-74E8-B1C0163980E3}"/>
              </a:ext>
            </a:extLst>
          </p:cNvPr>
          <p:cNvGrpSpPr/>
          <p:nvPr/>
        </p:nvGrpSpPr>
        <p:grpSpPr>
          <a:xfrm>
            <a:off x="7035044" y="1581083"/>
            <a:ext cx="1751308" cy="3106785"/>
            <a:chOff x="2741013" y="1395107"/>
            <a:chExt cx="1751308" cy="310678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9D1FB65-3231-10A7-5E01-D53D6E1E7BEE}"/>
                </a:ext>
              </a:extLst>
            </p:cNvPr>
            <p:cNvSpPr/>
            <p:nvPr/>
          </p:nvSpPr>
          <p:spPr>
            <a:xfrm>
              <a:off x="2741013" y="3277892"/>
              <a:ext cx="1751308" cy="1224000"/>
            </a:xfrm>
            <a:prstGeom prst="rect">
              <a:avLst/>
            </a:prstGeom>
            <a:solidFill>
              <a:srgbClr val="CFC3AC"/>
            </a:solidFill>
            <a:ln>
              <a:solidFill>
                <a:srgbClr val="CFC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F9AAC78-8927-2CAD-BBA3-D854E34265D0}"/>
                </a:ext>
              </a:extLst>
            </p:cNvPr>
            <p:cNvSpPr/>
            <p:nvPr/>
          </p:nvSpPr>
          <p:spPr>
            <a:xfrm>
              <a:off x="2741013" y="1683398"/>
              <a:ext cx="1751308" cy="15944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/>
                  <a:ea typeface="Roboto"/>
                  <a:sym typeface="Arial"/>
                </a:rPr>
                <a:t>Call quickchart.io API</a:t>
              </a:r>
              <a:br>
                <a:rPr lang="en-GB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/>
                  <a:ea typeface="Roboto"/>
                  <a:sym typeface="Arial"/>
                </a:rPr>
                <a:t>https://quickchart.io/chart?w=150&amp;h=150&amp;c={params}</a:t>
              </a:r>
              <a:endParaRPr lang="de-DE" dirty="0"/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/>
                  <a:ea typeface="Roboto"/>
                  <a:sym typeface="Arial"/>
                </a:rPr>
                <a:t>Return image to watson assistant</a:t>
              </a:r>
              <a:endParaRPr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/>
                <a:ea typeface="Roboto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415B861-16F7-2E65-7DD7-820B192A7B0D}"/>
                </a:ext>
              </a:extLst>
            </p:cNvPr>
            <p:cNvSpPr/>
            <p:nvPr/>
          </p:nvSpPr>
          <p:spPr>
            <a:xfrm>
              <a:off x="2741013" y="1395107"/>
              <a:ext cx="1751308" cy="288291"/>
            </a:xfrm>
            <a:prstGeom prst="rect">
              <a:avLst/>
            </a:prstGeom>
            <a:solidFill>
              <a:srgbClr val="685E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>
                  <a:tab pos="806450" algn="ctr"/>
                </a:tabLst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Get Chart</a:t>
              </a:r>
              <a:endParaRPr kumimoji="0" lang="en-CH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</p:grpSp>
      <p:pic>
        <p:nvPicPr>
          <p:cNvPr id="76" name="Picture 2">
            <a:extLst>
              <a:ext uri="{FF2B5EF4-FFF2-40B4-BE49-F238E27FC236}">
                <a16:creationId xmlns:a16="http://schemas.microsoft.com/office/drawing/2014/main" id="{8863174C-8237-8783-256A-A946FCEB9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804" r="2804"/>
          <a:stretch/>
        </p:blipFill>
        <p:spPr bwMode="auto">
          <a:xfrm>
            <a:off x="7054228" y="1602825"/>
            <a:ext cx="233123" cy="2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DBBDDD-F221-CC1D-F11B-7623D9DF4A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334" b="1025"/>
          <a:stretch/>
        </p:blipFill>
        <p:spPr>
          <a:xfrm>
            <a:off x="7121245" y="3549485"/>
            <a:ext cx="1578906" cy="106900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901CD379-5534-FC66-EB37-AFAEE4176426}"/>
              </a:ext>
            </a:extLst>
          </p:cNvPr>
          <p:cNvSpPr/>
          <p:nvPr/>
        </p:nvSpPr>
        <p:spPr>
          <a:xfrm>
            <a:off x="2671272" y="975437"/>
            <a:ext cx="6285558" cy="323349"/>
          </a:xfrm>
          <a:prstGeom prst="rightArrow">
            <a:avLst>
              <a:gd name="adj1" fmla="val 33741"/>
              <a:gd name="adj2" fmla="val 45935"/>
            </a:avLst>
          </a:prstGeom>
          <a:solidFill>
            <a:srgbClr val="685E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E6DBDE-5905-65A2-2ED5-4ABFF315C3EF}"/>
              </a:ext>
            </a:extLst>
          </p:cNvPr>
          <p:cNvSpPr/>
          <p:nvPr/>
        </p:nvSpPr>
        <p:spPr>
          <a:xfrm>
            <a:off x="3462740" y="987170"/>
            <a:ext cx="323349" cy="3233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685E4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0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685E4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92C196D-5F0F-E9A3-65DB-F1D54950DD27}"/>
              </a:ext>
            </a:extLst>
          </p:cNvPr>
          <p:cNvSpPr/>
          <p:nvPr/>
        </p:nvSpPr>
        <p:spPr>
          <a:xfrm>
            <a:off x="5605882" y="975437"/>
            <a:ext cx="323349" cy="3233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685E4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  <a:endParaRPr kumimoji="0" lang="en-CH" sz="1800" b="1" i="0" u="none" strike="noStrike" kern="0" cap="none" spc="0" normalizeH="0" baseline="0" noProof="0" dirty="0">
              <a:ln>
                <a:noFill/>
              </a:ln>
              <a:solidFill>
                <a:srgbClr val="685E4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8AB2486-D6F4-A5F8-2F18-61B87FA11802}"/>
              </a:ext>
            </a:extLst>
          </p:cNvPr>
          <p:cNvSpPr/>
          <p:nvPr/>
        </p:nvSpPr>
        <p:spPr>
          <a:xfrm>
            <a:off x="7749023" y="984337"/>
            <a:ext cx="323349" cy="3233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685E4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  <a:endParaRPr kumimoji="0" lang="en-CH" sz="1800" b="1" i="0" u="none" strike="noStrike" kern="0" cap="none" spc="0" normalizeH="0" baseline="0" noProof="0" dirty="0">
              <a:ln>
                <a:noFill/>
              </a:ln>
              <a:solidFill>
                <a:srgbClr val="685E4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666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DCFA17-EC3B-AAD8-1BF4-556EE919A47F}"/>
              </a:ext>
            </a:extLst>
          </p:cNvPr>
          <p:cNvSpPr/>
          <p:nvPr/>
        </p:nvSpPr>
        <p:spPr>
          <a:xfrm>
            <a:off x="-746" y="715617"/>
            <a:ext cx="2302244" cy="4427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0B277B7-4DDD-A469-B978-27DBACB7C54D}"/>
              </a:ext>
            </a:extLst>
          </p:cNvPr>
          <p:cNvSpPr/>
          <p:nvPr/>
        </p:nvSpPr>
        <p:spPr>
          <a:xfrm>
            <a:off x="-746" y="0"/>
            <a:ext cx="9143556" cy="71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5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uadroTexto 350">
            <a:extLst>
              <a:ext uri="{FF2B5EF4-FFF2-40B4-BE49-F238E27FC236}">
                <a16:creationId xmlns:a16="http://schemas.microsoft.com/office/drawing/2014/main" id="{4F15B5D8-5AD2-3203-F0D3-3339C480D569}"/>
              </a:ext>
            </a:extLst>
          </p:cNvPr>
          <p:cNvSpPr txBox="1"/>
          <p:nvPr/>
        </p:nvSpPr>
        <p:spPr>
          <a:xfrm>
            <a:off x="384527" y="168046"/>
            <a:ext cx="5323893" cy="4693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Arial"/>
              </a:rPr>
              <a:t>Email – Conversation Summary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F4E0B-176B-D96B-6002-0962D2BE971E}"/>
              </a:ext>
            </a:extLst>
          </p:cNvPr>
          <p:cNvGrpSpPr/>
          <p:nvPr/>
        </p:nvGrpSpPr>
        <p:grpSpPr>
          <a:xfrm>
            <a:off x="408092" y="1960075"/>
            <a:ext cx="1520635" cy="586503"/>
            <a:chOff x="2397602" y="1859407"/>
            <a:chExt cx="2692242" cy="10383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12E24FF-5626-38AE-69ED-9993C81CE63F}"/>
                </a:ext>
              </a:extLst>
            </p:cNvPr>
            <p:cNvSpPr/>
            <p:nvPr/>
          </p:nvSpPr>
          <p:spPr>
            <a:xfrm>
              <a:off x="2397602" y="1859407"/>
              <a:ext cx="2692242" cy="1038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84F3E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Dialog Skill</a:t>
              </a:r>
              <a:endPara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  <p:pic>
          <p:nvPicPr>
            <p:cNvPr id="51" name="Picture 2" descr="20 Amazing Facts to Know About Chatbots - Pinngle blog">
              <a:extLst>
                <a:ext uri="{FF2B5EF4-FFF2-40B4-BE49-F238E27FC236}">
                  <a16:creationId xmlns:a16="http://schemas.microsoft.com/office/drawing/2014/main" id="{97B2B205-0412-250C-2788-1036D64B68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1" t="13474" r="38906" b="63442"/>
            <a:stretch/>
          </p:blipFill>
          <p:spPr bwMode="auto">
            <a:xfrm>
              <a:off x="2424476" y="1883838"/>
              <a:ext cx="958985" cy="100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55F5F4D-1596-1FF0-205B-8D09FF034A0F}"/>
              </a:ext>
            </a:extLst>
          </p:cNvPr>
          <p:cNvGrpSpPr/>
          <p:nvPr/>
        </p:nvGrpSpPr>
        <p:grpSpPr>
          <a:xfrm>
            <a:off x="423271" y="3139999"/>
            <a:ext cx="1520635" cy="586503"/>
            <a:chOff x="2397602" y="1859407"/>
            <a:chExt cx="2692242" cy="10383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F442CB4-1144-F852-56DC-B2DF835F93EE}"/>
                </a:ext>
              </a:extLst>
            </p:cNvPr>
            <p:cNvSpPr/>
            <p:nvPr/>
          </p:nvSpPr>
          <p:spPr>
            <a:xfrm>
              <a:off x="2397602" y="1859407"/>
              <a:ext cx="2692242" cy="1038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84F3E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Cloud Function</a:t>
              </a:r>
              <a:endPara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C659DEA0-B223-7F8A-57E5-5053F9562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l="2804" r="2804"/>
            <a:stretch/>
          </p:blipFill>
          <p:spPr bwMode="auto">
            <a:xfrm>
              <a:off x="2424478" y="1897557"/>
              <a:ext cx="932111" cy="978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Arrow: Left-Right 63">
            <a:extLst>
              <a:ext uri="{FF2B5EF4-FFF2-40B4-BE49-F238E27FC236}">
                <a16:creationId xmlns:a16="http://schemas.microsoft.com/office/drawing/2014/main" id="{4E7A9023-C4AD-B4DA-F865-378041D39422}"/>
              </a:ext>
            </a:extLst>
          </p:cNvPr>
          <p:cNvSpPr/>
          <p:nvPr/>
        </p:nvSpPr>
        <p:spPr>
          <a:xfrm rot="5400000">
            <a:off x="422023" y="2744740"/>
            <a:ext cx="544149" cy="213668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6F2DA6-7A92-4AC0-570E-945D7A03F25F}"/>
              </a:ext>
            </a:extLst>
          </p:cNvPr>
          <p:cNvGrpSpPr/>
          <p:nvPr/>
        </p:nvGrpSpPr>
        <p:grpSpPr>
          <a:xfrm>
            <a:off x="2748762" y="1581083"/>
            <a:ext cx="1751308" cy="3106785"/>
            <a:chOff x="2741013" y="1395107"/>
            <a:chExt cx="1751308" cy="310678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59769C-B615-252D-C612-038B8C5CB07B}"/>
                </a:ext>
              </a:extLst>
            </p:cNvPr>
            <p:cNvSpPr/>
            <p:nvPr/>
          </p:nvSpPr>
          <p:spPr>
            <a:xfrm>
              <a:off x="2741013" y="3277892"/>
              <a:ext cx="1751308" cy="1224000"/>
            </a:xfrm>
            <a:prstGeom prst="rect">
              <a:avLst/>
            </a:prstGeom>
            <a:solidFill>
              <a:srgbClr val="CFC3AC"/>
            </a:solidFill>
            <a:ln>
              <a:solidFill>
                <a:srgbClr val="CFC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6AEE0E-9BCC-0CE8-8BE5-A023AADCD41F}"/>
                </a:ext>
              </a:extLst>
            </p:cNvPr>
            <p:cNvSpPr/>
            <p:nvPr/>
          </p:nvSpPr>
          <p:spPr>
            <a:xfrm>
              <a:off x="2741013" y="1683398"/>
              <a:ext cx="1751308" cy="15944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Conversation ID: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Context variable: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</a:br>
              <a:r>
                <a:rPr kumimoji="0" lang="en-GB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$</a:t>
              </a:r>
              <a:r>
                <a:rPr kumimoji="0" lang="en-GB" sz="105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conversation_id</a:t>
              </a:r>
              <a:endPara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E3A3E8-BC36-9693-2F6C-9726B1F72D03}"/>
                </a:ext>
              </a:extLst>
            </p:cNvPr>
            <p:cNvSpPr/>
            <p:nvPr/>
          </p:nvSpPr>
          <p:spPr>
            <a:xfrm>
              <a:off x="2741013" y="1395107"/>
              <a:ext cx="1751308" cy="288291"/>
            </a:xfrm>
            <a:prstGeom prst="rect">
              <a:avLst/>
            </a:prstGeom>
            <a:solidFill>
              <a:srgbClr val="685E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>
                  <a:tab pos="806450" algn="ctr"/>
                </a:tabLst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Input</a:t>
              </a:r>
              <a:endParaRPr kumimoji="0" lang="en-CH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0F9C22-12A4-9F51-1563-95271157B5BD}"/>
                </a:ext>
              </a:extLst>
            </p:cNvPr>
            <p:cNvGrpSpPr/>
            <p:nvPr/>
          </p:nvGrpSpPr>
          <p:grpSpPr>
            <a:xfrm>
              <a:off x="2818163" y="3363509"/>
              <a:ext cx="1597007" cy="1069008"/>
              <a:chOff x="5207430" y="2618491"/>
              <a:chExt cx="1852254" cy="123986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C96CC0-28B4-5481-2A41-98F87954FCD7}"/>
                  </a:ext>
                </a:extLst>
              </p:cNvPr>
              <p:cNvSpPr/>
              <p:nvPr/>
            </p:nvSpPr>
            <p:spPr>
              <a:xfrm>
                <a:off x="5207430" y="2618491"/>
                <a:ext cx="1852254" cy="12398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CH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45FA4FF-6668-BDE5-1E44-E354AB5884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9363" b="84818"/>
              <a:stretch/>
            </p:blipFill>
            <p:spPr>
              <a:xfrm>
                <a:off x="5346387" y="2736720"/>
                <a:ext cx="1103740" cy="154277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A064C3-220E-302A-45D0-A51C2C762563}"/>
              </a:ext>
            </a:extLst>
          </p:cNvPr>
          <p:cNvGrpSpPr/>
          <p:nvPr/>
        </p:nvGrpSpPr>
        <p:grpSpPr>
          <a:xfrm>
            <a:off x="4891903" y="1581083"/>
            <a:ext cx="1751308" cy="3106785"/>
            <a:chOff x="2741013" y="1395107"/>
            <a:chExt cx="1751308" cy="310678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7C5F5F8-A929-0C6D-BD27-C971CA05FABF}"/>
                </a:ext>
              </a:extLst>
            </p:cNvPr>
            <p:cNvSpPr/>
            <p:nvPr/>
          </p:nvSpPr>
          <p:spPr>
            <a:xfrm>
              <a:off x="2741013" y="3277892"/>
              <a:ext cx="1751308" cy="1224000"/>
            </a:xfrm>
            <a:prstGeom prst="rect">
              <a:avLst/>
            </a:prstGeom>
            <a:solidFill>
              <a:srgbClr val="CFC3AC"/>
            </a:solidFill>
            <a:ln>
              <a:solidFill>
                <a:srgbClr val="CFC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8A0247-E198-1E3E-4012-1151766D1272}"/>
                </a:ext>
              </a:extLst>
            </p:cNvPr>
            <p:cNvSpPr/>
            <p:nvPr/>
          </p:nvSpPr>
          <p:spPr>
            <a:xfrm>
              <a:off x="2741013" y="1683398"/>
              <a:ext cx="1751308" cy="15944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Retrieve all conversation logs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</a:br>
              <a:r>
                <a:rPr kumimoji="0" lang="en-GB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(Watson Assistant API v1) </a:t>
              </a: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Extract conversation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</a:br>
              <a:r>
                <a:rPr kumimoji="0" lang="en-GB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(with conversation ID)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2599CCA-382E-7FD8-15C5-581AF0B245C7}"/>
                </a:ext>
              </a:extLst>
            </p:cNvPr>
            <p:cNvSpPr/>
            <p:nvPr/>
          </p:nvSpPr>
          <p:spPr>
            <a:xfrm>
              <a:off x="2741013" y="1395107"/>
              <a:ext cx="1751308" cy="288291"/>
            </a:xfrm>
            <a:prstGeom prst="rect">
              <a:avLst/>
            </a:prstGeom>
            <a:solidFill>
              <a:srgbClr val="685E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>
                  <a:tab pos="806450" algn="ctr"/>
                </a:tabLst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Get Conversation</a:t>
              </a:r>
              <a:endParaRPr kumimoji="0" lang="en-CH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</p:grpSp>
      <p:pic>
        <p:nvPicPr>
          <p:cNvPr id="57" name="Picture 2" descr="20 Amazing Facts to Know About Chatbots - Pinngle blog">
            <a:extLst>
              <a:ext uri="{FF2B5EF4-FFF2-40B4-BE49-F238E27FC236}">
                <a16:creationId xmlns:a16="http://schemas.microsoft.com/office/drawing/2014/main" id="{0792DB63-7C9E-4BBB-F0CD-58FBA4BD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1" t="13474" r="38906" b="63442"/>
          <a:stretch/>
        </p:blipFill>
        <p:spPr bwMode="auto">
          <a:xfrm>
            <a:off x="2771669" y="1607240"/>
            <a:ext cx="233122" cy="24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7CD5E5EE-5DEA-1E79-948F-76821CFF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804" r="2804"/>
          <a:stretch/>
        </p:blipFill>
        <p:spPr bwMode="auto">
          <a:xfrm>
            <a:off x="4911087" y="1602825"/>
            <a:ext cx="233123" cy="2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AF652A4-B491-A62B-74E8-B1C0163980E3}"/>
              </a:ext>
            </a:extLst>
          </p:cNvPr>
          <p:cNvGrpSpPr/>
          <p:nvPr/>
        </p:nvGrpSpPr>
        <p:grpSpPr>
          <a:xfrm>
            <a:off x="7035044" y="1581083"/>
            <a:ext cx="1751308" cy="3106785"/>
            <a:chOff x="2741013" y="1395107"/>
            <a:chExt cx="1751308" cy="310678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9D1FB65-3231-10A7-5E01-D53D6E1E7BEE}"/>
                </a:ext>
              </a:extLst>
            </p:cNvPr>
            <p:cNvSpPr/>
            <p:nvPr/>
          </p:nvSpPr>
          <p:spPr>
            <a:xfrm>
              <a:off x="2741013" y="3277892"/>
              <a:ext cx="1751308" cy="1224000"/>
            </a:xfrm>
            <a:prstGeom prst="rect">
              <a:avLst/>
            </a:prstGeom>
            <a:solidFill>
              <a:srgbClr val="CFC3AC"/>
            </a:solidFill>
            <a:ln>
              <a:solidFill>
                <a:srgbClr val="CFC3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F9AAC78-8927-2CAD-BBA3-D854E34265D0}"/>
                </a:ext>
              </a:extLst>
            </p:cNvPr>
            <p:cNvSpPr/>
            <p:nvPr/>
          </p:nvSpPr>
          <p:spPr>
            <a:xfrm>
              <a:off x="2741013" y="1683398"/>
              <a:ext cx="1751308" cy="15944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Use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Nodemailer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</a:b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(</a:t>
              </a:r>
              <a:r>
                <a:rPr kumimoji="0" lang="en-GB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Extracted Conversation)</a:t>
              </a:r>
              <a:endParaRPr kumimoji="0" lang="en-GB" sz="1100" b="0" i="1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  <a:p>
              <a:pPr marL="177800" marR="0" lvl="0" indent="-177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Send via outlook.com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</a:b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(</a:t>
              </a:r>
              <a:r>
                <a:rPr kumimoji="0" lang="en-GB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+mn-cs"/>
                  <a:sym typeface="Arial"/>
                </a:rPr>
                <a:t>SMTP protocol)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Arial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415B861-16F7-2E65-7DD7-820B192A7B0D}"/>
                </a:ext>
              </a:extLst>
            </p:cNvPr>
            <p:cNvSpPr/>
            <p:nvPr/>
          </p:nvSpPr>
          <p:spPr>
            <a:xfrm>
              <a:off x="2741013" y="1395107"/>
              <a:ext cx="1751308" cy="288291"/>
            </a:xfrm>
            <a:prstGeom prst="rect">
              <a:avLst/>
            </a:prstGeom>
            <a:solidFill>
              <a:srgbClr val="685E4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>
                  <a:tab pos="806450" algn="ctr"/>
                </a:tabLst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Send Email</a:t>
              </a:r>
              <a:endParaRPr kumimoji="0" lang="en-CH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</p:grpSp>
      <p:pic>
        <p:nvPicPr>
          <p:cNvPr id="76" name="Picture 2">
            <a:extLst>
              <a:ext uri="{FF2B5EF4-FFF2-40B4-BE49-F238E27FC236}">
                <a16:creationId xmlns:a16="http://schemas.microsoft.com/office/drawing/2014/main" id="{8863174C-8237-8783-256A-A946FCEB9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804" r="2804"/>
          <a:stretch/>
        </p:blipFill>
        <p:spPr bwMode="auto">
          <a:xfrm>
            <a:off x="7054228" y="1602825"/>
            <a:ext cx="233123" cy="24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901CD379-5534-FC66-EB37-AFAEE4176426}"/>
              </a:ext>
            </a:extLst>
          </p:cNvPr>
          <p:cNvSpPr/>
          <p:nvPr/>
        </p:nvSpPr>
        <p:spPr>
          <a:xfrm>
            <a:off x="2671272" y="975437"/>
            <a:ext cx="6285558" cy="323349"/>
          </a:xfrm>
          <a:prstGeom prst="rightArrow">
            <a:avLst>
              <a:gd name="adj1" fmla="val 33741"/>
              <a:gd name="adj2" fmla="val 45935"/>
            </a:avLst>
          </a:prstGeom>
          <a:solidFill>
            <a:srgbClr val="685E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E6DBDE-5905-65A2-2ED5-4ABFF315C3EF}"/>
              </a:ext>
            </a:extLst>
          </p:cNvPr>
          <p:cNvSpPr/>
          <p:nvPr/>
        </p:nvSpPr>
        <p:spPr>
          <a:xfrm>
            <a:off x="3462740" y="987170"/>
            <a:ext cx="323349" cy="3233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685E4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0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685E4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92C196D-5F0F-E9A3-65DB-F1D54950DD27}"/>
              </a:ext>
            </a:extLst>
          </p:cNvPr>
          <p:cNvSpPr/>
          <p:nvPr/>
        </p:nvSpPr>
        <p:spPr>
          <a:xfrm>
            <a:off x="5605882" y="975437"/>
            <a:ext cx="323349" cy="3233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685E4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</a:t>
            </a:r>
            <a:endParaRPr kumimoji="0" lang="en-CH" sz="1800" b="1" i="0" u="none" strike="noStrike" kern="0" cap="none" spc="0" normalizeH="0" baseline="0" noProof="0" dirty="0">
              <a:ln>
                <a:noFill/>
              </a:ln>
              <a:solidFill>
                <a:srgbClr val="685E4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8AB2486-D6F4-A5F8-2F18-61B87FA11802}"/>
              </a:ext>
            </a:extLst>
          </p:cNvPr>
          <p:cNvSpPr/>
          <p:nvPr/>
        </p:nvSpPr>
        <p:spPr>
          <a:xfrm>
            <a:off x="7749023" y="984337"/>
            <a:ext cx="323349" cy="3233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685E4B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</a:t>
            </a:r>
            <a:endParaRPr kumimoji="0" lang="en-CH" sz="1800" b="1" i="0" u="none" strike="noStrike" kern="0" cap="none" spc="0" normalizeH="0" baseline="0" noProof="0" dirty="0">
              <a:ln>
                <a:noFill/>
              </a:ln>
              <a:solidFill>
                <a:srgbClr val="685E4B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E1D76E-2A1E-1DA3-5E5D-3FFB06DA7D63}"/>
              </a:ext>
            </a:extLst>
          </p:cNvPr>
          <p:cNvGrpSpPr/>
          <p:nvPr/>
        </p:nvGrpSpPr>
        <p:grpSpPr>
          <a:xfrm>
            <a:off x="2963696" y="3789513"/>
            <a:ext cx="1303747" cy="746680"/>
            <a:chOff x="1928443" y="1759670"/>
            <a:chExt cx="2825604" cy="162181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1B70CF4-957A-140F-85B9-0F2FD1218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3025"/>
            <a:stretch/>
          </p:blipFill>
          <p:spPr>
            <a:xfrm>
              <a:off x="1928443" y="1762012"/>
              <a:ext cx="897469" cy="161947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8B102F-DD2B-C179-B440-D2E2BAEA4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8803" r="24575"/>
            <a:stretch/>
          </p:blipFill>
          <p:spPr>
            <a:xfrm>
              <a:off x="2817834" y="1759670"/>
              <a:ext cx="1936213" cy="16194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49B4303-4B05-3EE1-DE98-84552223C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054" y="3549485"/>
            <a:ext cx="1597007" cy="10690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D68AEC-8398-D9BA-E5B1-6817549E7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3722" y="3549485"/>
            <a:ext cx="1597007" cy="10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68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B2EA8DF-5BB1-A0BA-F908-CA564B29D6C0}"/>
              </a:ext>
            </a:extLst>
          </p:cNvPr>
          <p:cNvGrpSpPr/>
          <p:nvPr/>
        </p:nvGrpSpPr>
        <p:grpSpPr>
          <a:xfrm>
            <a:off x="5995252" y="4656779"/>
            <a:ext cx="2594809" cy="356923"/>
            <a:chOff x="1017715" y="1798378"/>
            <a:chExt cx="3190079" cy="43880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EC20110-56C1-0A76-AD86-078368566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5" b="82631"/>
            <a:stretch/>
          </p:blipFill>
          <p:spPr>
            <a:xfrm>
              <a:off x="2608880" y="1996319"/>
              <a:ext cx="1598914" cy="21940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B8F26A7-31F2-8EAD-272C-15DA27E4B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605" b="33271"/>
            <a:stretch/>
          </p:blipFill>
          <p:spPr>
            <a:xfrm>
              <a:off x="1025464" y="1798378"/>
              <a:ext cx="1598914" cy="21940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E758889-FED3-7907-7D9D-861D5F500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484" t="66897" r="484" b="16979"/>
            <a:stretch/>
          </p:blipFill>
          <p:spPr>
            <a:xfrm>
              <a:off x="2601131" y="1798378"/>
              <a:ext cx="1598914" cy="21940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7BFDD49-6C5B-5DB8-46ED-49A52725D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484" t="85255" r="484" b="-1379"/>
            <a:stretch/>
          </p:blipFill>
          <p:spPr>
            <a:xfrm>
              <a:off x="1017715" y="2017780"/>
              <a:ext cx="1598914" cy="219402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EDCFA17-EC3B-AAD8-1BF4-556EE919A47F}"/>
              </a:ext>
            </a:extLst>
          </p:cNvPr>
          <p:cNvSpPr/>
          <p:nvPr/>
        </p:nvSpPr>
        <p:spPr>
          <a:xfrm>
            <a:off x="-746" y="715617"/>
            <a:ext cx="2302244" cy="4427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0B277B7-4DDD-A469-B978-27DBACB7C54D}"/>
              </a:ext>
            </a:extLst>
          </p:cNvPr>
          <p:cNvSpPr/>
          <p:nvPr/>
        </p:nvSpPr>
        <p:spPr>
          <a:xfrm>
            <a:off x="-746" y="0"/>
            <a:ext cx="9143556" cy="71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5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uadroTexto 350">
            <a:extLst>
              <a:ext uri="{FF2B5EF4-FFF2-40B4-BE49-F238E27FC236}">
                <a16:creationId xmlns:a16="http://schemas.microsoft.com/office/drawing/2014/main" id="{4F15B5D8-5AD2-3203-F0D3-3339C480D569}"/>
              </a:ext>
            </a:extLst>
          </p:cNvPr>
          <p:cNvSpPr txBox="1"/>
          <p:nvPr/>
        </p:nvSpPr>
        <p:spPr>
          <a:xfrm>
            <a:off x="384527" y="168046"/>
            <a:ext cx="4262705" cy="4693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cs typeface="Poppins"/>
                <a:sym typeface="Arial"/>
              </a:rPr>
              <a:t>FAQs  -Watson Discovery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0F4E0B-176B-D96B-6002-0962D2BE971E}"/>
              </a:ext>
            </a:extLst>
          </p:cNvPr>
          <p:cNvGrpSpPr/>
          <p:nvPr/>
        </p:nvGrpSpPr>
        <p:grpSpPr>
          <a:xfrm>
            <a:off x="408092" y="1960075"/>
            <a:ext cx="1520635" cy="586503"/>
            <a:chOff x="2397602" y="1859407"/>
            <a:chExt cx="2692242" cy="10383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12E24FF-5626-38AE-69ED-9993C81CE63F}"/>
                </a:ext>
              </a:extLst>
            </p:cNvPr>
            <p:cNvSpPr/>
            <p:nvPr/>
          </p:nvSpPr>
          <p:spPr>
            <a:xfrm>
              <a:off x="2397602" y="1859407"/>
              <a:ext cx="2692242" cy="1038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84F3E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Search Skill</a:t>
              </a:r>
              <a:endPara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  <p:pic>
          <p:nvPicPr>
            <p:cNvPr id="51" name="Picture 2" descr="20 Amazing Facts to Know About Chatbots - Pinngle blog">
              <a:extLst>
                <a:ext uri="{FF2B5EF4-FFF2-40B4-BE49-F238E27FC236}">
                  <a16:creationId xmlns:a16="http://schemas.microsoft.com/office/drawing/2014/main" id="{97B2B205-0412-250C-2788-1036D64B68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1" t="13474" r="38906" b="63442"/>
            <a:stretch/>
          </p:blipFill>
          <p:spPr bwMode="auto">
            <a:xfrm>
              <a:off x="2424476" y="1883838"/>
              <a:ext cx="958985" cy="1007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55F5F4D-1596-1FF0-205B-8D09FF034A0F}"/>
              </a:ext>
            </a:extLst>
          </p:cNvPr>
          <p:cNvGrpSpPr/>
          <p:nvPr/>
        </p:nvGrpSpPr>
        <p:grpSpPr>
          <a:xfrm>
            <a:off x="423271" y="3139999"/>
            <a:ext cx="1520635" cy="586503"/>
            <a:chOff x="2397602" y="1859407"/>
            <a:chExt cx="2692242" cy="10383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F442CB4-1144-F852-56DC-B2DF835F93EE}"/>
                </a:ext>
              </a:extLst>
            </p:cNvPr>
            <p:cNvSpPr/>
            <p:nvPr/>
          </p:nvSpPr>
          <p:spPr>
            <a:xfrm>
              <a:off x="2397602" y="1859407"/>
              <a:ext cx="2692242" cy="1038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84F3E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Watson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84F3E"/>
                  </a:solidFill>
                  <a:effectLst/>
                  <a:uLnTx/>
                  <a:uFillTx/>
                  <a:latin typeface="Roboto Medium" panose="02000000000000000000" pitchFamily="2" charset="0"/>
                  <a:ea typeface="Roboto Medium" panose="02000000000000000000" pitchFamily="2" charset="0"/>
                  <a:cs typeface="+mn-cs"/>
                  <a:sym typeface="Arial"/>
                </a:rPr>
                <a:t>Discovery</a:t>
              </a:r>
              <a:endParaRPr kumimoji="0" lang="en-CH" sz="1400" b="0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endParaRPr>
            </a:p>
          </p:txBody>
        </p:sp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C659DEA0-B223-7F8A-57E5-5053F9562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 l="2386" r="2386"/>
            <a:stretch/>
          </p:blipFill>
          <p:spPr bwMode="auto">
            <a:xfrm>
              <a:off x="2424476" y="1883838"/>
              <a:ext cx="949665" cy="99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Arrow: Left-Right 63">
            <a:extLst>
              <a:ext uri="{FF2B5EF4-FFF2-40B4-BE49-F238E27FC236}">
                <a16:creationId xmlns:a16="http://schemas.microsoft.com/office/drawing/2014/main" id="{4E7A9023-C4AD-B4DA-F865-378041D39422}"/>
              </a:ext>
            </a:extLst>
          </p:cNvPr>
          <p:cNvSpPr/>
          <p:nvPr/>
        </p:nvSpPr>
        <p:spPr>
          <a:xfrm rot="5400000">
            <a:off x="422023" y="2744740"/>
            <a:ext cx="544149" cy="213668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CH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C6D5EC-87A4-E984-3914-67CCE71C49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424"/>
          <a:stretch/>
        </p:blipFill>
        <p:spPr>
          <a:xfrm>
            <a:off x="2516736" y="1394386"/>
            <a:ext cx="2978262" cy="3115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EE19B95-A6AF-AD0D-744D-8AD69A93B1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465" r="-41"/>
          <a:stretch/>
        </p:blipFill>
        <p:spPr>
          <a:xfrm>
            <a:off x="5832523" y="1394386"/>
            <a:ext cx="2978262" cy="3115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F1BD54F6-7246-0DB2-31EE-9CBB84379568}"/>
              </a:ext>
            </a:extLst>
          </p:cNvPr>
          <p:cNvSpPr/>
          <p:nvPr/>
        </p:nvSpPr>
        <p:spPr>
          <a:xfrm>
            <a:off x="2515879" y="1187133"/>
            <a:ext cx="2978262" cy="195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rPr>
              <a:t>Document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50D977-22F4-5229-2A0E-FF75C6C2FB12}"/>
              </a:ext>
            </a:extLst>
          </p:cNvPr>
          <p:cNvSpPr/>
          <p:nvPr/>
        </p:nvSpPr>
        <p:spPr>
          <a:xfrm>
            <a:off x="5832523" y="1181573"/>
            <a:ext cx="2978262" cy="195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584F3E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  <a:sym typeface="Arial"/>
              </a:rPr>
              <a:t>Fields</a:t>
            </a:r>
            <a:endParaRPr kumimoji="0" lang="en-CH" sz="1400" b="1" i="0" u="none" strike="noStrike" kern="0" cap="none" spc="0" normalizeH="0" baseline="0" noProof="0" dirty="0">
              <a:ln>
                <a:noFill/>
              </a:ln>
              <a:solidFill>
                <a:srgbClr val="584F3E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768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5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67351" y="212340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SHOW TIME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gnes_presentation">
            <a:hlinkClick r:id="" action="ppaction://media"/>
            <a:extLst>
              <a:ext uri="{FF2B5EF4-FFF2-40B4-BE49-F238E27FC236}">
                <a16:creationId xmlns:a16="http://schemas.microsoft.com/office/drawing/2014/main" id="{6E40FFAA-C3CF-422F-A398-A02025E08C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0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8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67351" y="2123400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REFLECTIONS &amp; LESSONS LEARNED 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77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 rot="5400000">
            <a:off x="7138791" y="143756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REFLECTIONS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359603" y="1498079"/>
            <a:ext cx="1748845" cy="642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Observe – Reflect – Make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" sz="10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Emphathy 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dk1"/>
                </a:solidFill>
                <a:latin typeface="Catamaran Light"/>
                <a:cs typeface="Catamaran Light"/>
              </a:rPr>
              <a:t>As is &amp; To-be Scenario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a typeface="Catamaran Light"/>
                <a:sym typeface="Catamaran Light"/>
              </a:rPr>
              <a:t>User roadmap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dk1"/>
                </a:solidFill>
                <a:latin typeface="Catamaran Light"/>
                <a:cs typeface="Catamaran Light"/>
              </a:rPr>
              <a:t>User experience</a:t>
            </a:r>
            <a:endParaRPr lang="es" sz="1000" b="1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2813930" y="1494768"/>
            <a:ext cx="2352711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Iterative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Work in small, consumable increments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Evaluate requirements, plans, results continuously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Change quickly</a:t>
            </a:r>
            <a:endParaRPr b="1"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5"/>
          </p:nvPr>
        </p:nvSpPr>
        <p:spPr>
          <a:xfrm>
            <a:off x="5469869" y="1448273"/>
            <a:ext cx="2417245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b="1" dirty="0"/>
              <a:t>Productive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Various tools to </a:t>
            </a:r>
            <a:r>
              <a:rPr lang="es" b="1" dirty="0"/>
              <a:t>communicate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 roadmaps, </a:t>
            </a:r>
            <a:r>
              <a:rPr lang="en-US" b="1" dirty="0"/>
              <a:t>prioritize</a:t>
            </a:r>
            <a:r>
              <a:rPr lang="en-US" dirty="0"/>
              <a:t> features, build product requirements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product analytics to make decisions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Work in various stages</a:t>
            </a:r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2745134" y="98719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AGILE APPROACH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5340554" y="792166"/>
            <a:ext cx="202244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ORGANIZATION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39947" y="99013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DESIGN THINKING</a:t>
            </a:r>
            <a:endParaRPr dirty="0"/>
          </a:p>
        </p:txBody>
      </p:sp>
      <p:sp>
        <p:nvSpPr>
          <p:cNvPr id="260" name="Google Shape;260;p36"/>
          <p:cNvSpPr/>
          <p:nvPr/>
        </p:nvSpPr>
        <p:spPr>
          <a:xfrm>
            <a:off x="758600" y="48395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3450590" y="48395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6200690" y="48395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758600" y="279378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3450590" y="279378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6208128" y="279378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796850" y="538112"/>
            <a:ext cx="382519" cy="350682"/>
            <a:chOff x="2903337" y="4279032"/>
            <a:chExt cx="382519" cy="350682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6"/>
          <p:cNvSpPr/>
          <p:nvPr/>
        </p:nvSpPr>
        <p:spPr>
          <a:xfrm>
            <a:off x="3500583" y="534237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36"/>
          <p:cNvGrpSpPr/>
          <p:nvPr/>
        </p:nvGrpSpPr>
        <p:grpSpPr>
          <a:xfrm>
            <a:off x="6238919" y="575222"/>
            <a:ext cx="383632" cy="276449"/>
            <a:chOff x="3933342" y="4315767"/>
            <a:chExt cx="383632" cy="276449"/>
          </a:xfrm>
        </p:grpSpPr>
        <p:sp>
          <p:nvSpPr>
            <p:cNvPr id="284" name="Google Shape;284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819565" y="2871990"/>
            <a:ext cx="337069" cy="302593"/>
            <a:chOff x="3441065" y="4302505"/>
            <a:chExt cx="337069" cy="302593"/>
          </a:xfrm>
        </p:grpSpPr>
        <p:sp>
          <p:nvSpPr>
            <p:cNvPr id="291" name="Google Shape;291;p3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6"/>
          <p:cNvSpPr/>
          <p:nvPr/>
        </p:nvSpPr>
        <p:spPr>
          <a:xfrm>
            <a:off x="3498309" y="286745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6"/>
          <p:cNvGrpSpPr/>
          <p:nvPr/>
        </p:nvGrpSpPr>
        <p:grpSpPr>
          <a:xfrm>
            <a:off x="6294994" y="2840504"/>
            <a:ext cx="337070" cy="337040"/>
            <a:chOff x="1305327" y="2894211"/>
            <a:chExt cx="357520" cy="357488"/>
          </a:xfrm>
        </p:grpSpPr>
        <p:sp>
          <p:nvSpPr>
            <p:cNvPr id="306" name="Google Shape;306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6"/>
          <p:cNvSpPr txBox="1">
            <a:spLocks noGrp="1"/>
          </p:cNvSpPr>
          <p:nvPr>
            <p:ph type="ctrTitle" idx="7"/>
          </p:nvPr>
        </p:nvSpPr>
        <p:spPr>
          <a:xfrm>
            <a:off x="115988" y="3127061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IBM CLOUD</a:t>
            </a:r>
            <a:endParaRPr dirty="0"/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8"/>
          </p:nvPr>
        </p:nvSpPr>
        <p:spPr>
          <a:xfrm>
            <a:off x="397419" y="3785437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Many </a:t>
            </a:r>
            <a:r>
              <a:rPr lang="es" b="1" dirty="0"/>
              <a:t>services</a:t>
            </a:r>
            <a:r>
              <a:rPr lang="es" dirty="0"/>
              <a:t> inthe resource list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ctrTitle" idx="9"/>
          </p:nvPr>
        </p:nvSpPr>
        <p:spPr>
          <a:xfrm>
            <a:off x="2745134" y="334014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WATSON ASSISTANT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subTitle" idx="13"/>
          </p:nvPr>
        </p:nvSpPr>
        <p:spPr>
          <a:xfrm>
            <a:off x="2878898" y="3819630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Intents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Entities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Dialog design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Webhook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Search skill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Discovery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Back-end</a:t>
            </a:r>
            <a:endParaRPr dirty="0"/>
          </a:p>
        </p:txBody>
      </p:sp>
      <p:sp>
        <p:nvSpPr>
          <p:cNvPr id="315" name="Google Shape;315;p36"/>
          <p:cNvSpPr txBox="1">
            <a:spLocks noGrp="1"/>
          </p:cNvSpPr>
          <p:nvPr>
            <p:ph type="ctrTitle" idx="14"/>
          </p:nvPr>
        </p:nvSpPr>
        <p:spPr>
          <a:xfrm>
            <a:off x="5464014" y="3329519"/>
            <a:ext cx="226546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IMPLEMENTATION &amp; DELIVERY</a:t>
            </a:r>
            <a:endParaRPr dirty="0"/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15"/>
          </p:nvPr>
        </p:nvSpPr>
        <p:spPr>
          <a:xfrm>
            <a:off x="5500155" y="3885265"/>
            <a:ext cx="2265459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Implement different basic &amp; advance functions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b="1" dirty="0"/>
              <a:t>Improve continously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" dirty="0"/>
              <a:t>Deliver </a:t>
            </a:r>
            <a:r>
              <a:rPr lang="es" b="1" dirty="0"/>
              <a:t>MVP</a:t>
            </a:r>
            <a:r>
              <a:rPr lang="es" dirty="0"/>
              <a:t> within time limitation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577898" y="1377689"/>
            <a:ext cx="3135900" cy="10311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3369523" y="277072"/>
            <a:ext cx="2887500" cy="8153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LESSONS LEARNED</a:t>
            </a:r>
            <a:endParaRPr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ctrTitle"/>
          </p:nvPr>
        </p:nvSpPr>
        <p:spPr>
          <a:xfrm>
            <a:off x="3846711" y="324764"/>
            <a:ext cx="207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Effectiveness &amp; effeciency</a:t>
            </a:r>
            <a:b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Always share ideas &amp; listen</a:t>
            </a:r>
            <a:b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Open-minded</a:t>
            </a:r>
            <a:b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endParaRPr sz="1200" b="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1" name="Google Shape;341;p38"/>
          <p:cNvSpPr txBox="1">
            <a:spLocks noGrp="1"/>
          </p:cNvSpPr>
          <p:nvPr>
            <p:ph type="ctrTitle"/>
          </p:nvPr>
        </p:nvSpPr>
        <p:spPr>
          <a:xfrm>
            <a:off x="705223" y="1649529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Collaboration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3369523" y="1467863"/>
            <a:ext cx="2887500" cy="833495"/>
          </a:xfrm>
          <a:prstGeom prst="rect">
            <a:avLst/>
          </a:prstGeom>
          <a:solidFill>
            <a:schemeClr val="accent5">
              <a:lumMod val="40000"/>
              <a:lumOff val="60000"/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ctrTitle"/>
          </p:nvPr>
        </p:nvSpPr>
        <p:spPr>
          <a:xfrm>
            <a:off x="3713798" y="1431005"/>
            <a:ext cx="2476727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  <a:t>Help each other</a:t>
            </a:r>
            <a:b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  <a:t>Teamwork makes dreamwork</a:t>
            </a:r>
            <a:b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  <a:t>Flexible</a:t>
            </a:r>
            <a:b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  <a:t>Everyone contributes their strengths</a:t>
            </a:r>
          </a:p>
        </p:txBody>
      </p:sp>
      <p:sp>
        <p:nvSpPr>
          <p:cNvPr id="344" name="Google Shape;344;p38"/>
          <p:cNvSpPr/>
          <p:nvPr/>
        </p:nvSpPr>
        <p:spPr>
          <a:xfrm>
            <a:off x="3369523" y="2795863"/>
            <a:ext cx="2887500" cy="8334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 txBox="1">
            <a:spLocks noGrp="1"/>
          </p:cNvSpPr>
          <p:nvPr>
            <p:ph type="ctrTitle"/>
          </p:nvPr>
        </p:nvSpPr>
        <p:spPr>
          <a:xfrm>
            <a:off x="3369523" y="2847113"/>
            <a:ext cx="296443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Calm in unexpected situations</a:t>
            </a:r>
            <a:b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Find optimal solutions</a:t>
            </a:r>
            <a:b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s" sz="1200" b="0" dirty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Time management</a:t>
            </a:r>
            <a:endParaRPr sz="1200" b="0" dirty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577898" y="175986"/>
            <a:ext cx="3135900" cy="1031181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ctrTitle"/>
          </p:nvPr>
        </p:nvSpPr>
        <p:spPr>
          <a:xfrm>
            <a:off x="705223" y="436871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Communication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77898" y="2633432"/>
            <a:ext cx="3135900" cy="1092138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ctrTitle"/>
          </p:nvPr>
        </p:nvSpPr>
        <p:spPr>
          <a:xfrm>
            <a:off x="705223" y="2726166"/>
            <a:ext cx="2830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Deal with uncertainty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" name="Google Shape;337;p38">
            <a:extLst>
              <a:ext uri="{FF2B5EF4-FFF2-40B4-BE49-F238E27FC236}">
                <a16:creationId xmlns:a16="http://schemas.microsoft.com/office/drawing/2014/main" id="{DCB8B10E-7B8A-310E-6C6C-FBBA1EA371EF}"/>
              </a:ext>
            </a:extLst>
          </p:cNvPr>
          <p:cNvSpPr/>
          <p:nvPr/>
        </p:nvSpPr>
        <p:spPr>
          <a:xfrm>
            <a:off x="577898" y="3910397"/>
            <a:ext cx="3135900" cy="10311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41;p38">
            <a:extLst>
              <a:ext uri="{FF2B5EF4-FFF2-40B4-BE49-F238E27FC236}">
                <a16:creationId xmlns:a16="http://schemas.microsoft.com/office/drawing/2014/main" id="{92E778D8-EE5D-438F-D9B5-CB8E20945B6E}"/>
              </a:ext>
            </a:extLst>
          </p:cNvPr>
          <p:cNvSpPr txBox="1">
            <a:spLocks/>
          </p:cNvSpPr>
          <p:nvPr/>
        </p:nvSpPr>
        <p:spPr>
          <a:xfrm>
            <a:off x="705223" y="4182237"/>
            <a:ext cx="28302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dirty="0">
                <a:solidFill>
                  <a:schemeClr val="lt1"/>
                </a:solidFill>
              </a:rPr>
              <a:t>Chatbot design</a:t>
            </a:r>
          </a:p>
        </p:txBody>
      </p:sp>
      <p:sp>
        <p:nvSpPr>
          <p:cNvPr id="17" name="Google Shape;342;p38">
            <a:extLst>
              <a:ext uri="{FF2B5EF4-FFF2-40B4-BE49-F238E27FC236}">
                <a16:creationId xmlns:a16="http://schemas.microsoft.com/office/drawing/2014/main" id="{D29DA2B9-81B2-9414-4EB2-243D26BD696C}"/>
              </a:ext>
            </a:extLst>
          </p:cNvPr>
          <p:cNvSpPr/>
          <p:nvPr/>
        </p:nvSpPr>
        <p:spPr>
          <a:xfrm>
            <a:off x="3369523" y="4016351"/>
            <a:ext cx="2887500" cy="812745"/>
          </a:xfrm>
          <a:prstGeom prst="rect">
            <a:avLst/>
          </a:prstGeom>
          <a:solidFill>
            <a:schemeClr val="accent5">
              <a:lumMod val="40000"/>
              <a:lumOff val="60000"/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43;p38">
            <a:extLst>
              <a:ext uri="{FF2B5EF4-FFF2-40B4-BE49-F238E27FC236}">
                <a16:creationId xmlns:a16="http://schemas.microsoft.com/office/drawing/2014/main" id="{55DA98AE-C250-53BB-2EF4-9F36F76DBABF}"/>
              </a:ext>
            </a:extLst>
          </p:cNvPr>
          <p:cNvSpPr txBox="1">
            <a:spLocks/>
          </p:cNvSpPr>
          <p:nvPr/>
        </p:nvSpPr>
        <p:spPr>
          <a:xfrm>
            <a:off x="3713797" y="4083655"/>
            <a:ext cx="2476727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  <a:t>Real business case</a:t>
            </a:r>
          </a:p>
          <a:p>
            <a:pPr algn="ctr"/>
            <a: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  <a:t>Design chatbot fitting with use case</a:t>
            </a:r>
          </a:p>
          <a:p>
            <a:pPr algn="ctr"/>
            <a:r>
              <a:rPr lang="en-US" sz="1200" b="0" dirty="0">
                <a:latin typeface="Catamaran Light"/>
                <a:ea typeface="Catamaran Light"/>
                <a:cs typeface="Catamaran Light"/>
                <a:sym typeface="Catamaran Light"/>
              </a:rPr>
              <a:t>Logic of IBM chatbot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53668" y="289128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lt1"/>
                </a:solidFill>
              </a:rPr>
              <a:t>Does anyone have any questions?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lt1"/>
                </a:solidFill>
              </a:rPr>
              <a:t>Follow the project updates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lt1"/>
                </a:solidFill>
              </a:rPr>
              <a:t>+41 76 888 66 66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group7.ch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chemeClr val="lt1"/>
                </a:solidFill>
              </a:rPr>
              <a:t>THANKS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576" name="Google Shape;576;p49"/>
          <p:cNvSpPr/>
          <p:nvPr/>
        </p:nvSpPr>
        <p:spPr>
          <a:xfrm>
            <a:off x="4582622" y="31226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77" name="Google Shape;577;p49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578" name="Google Shape;578;p4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82" name="Google Shape;582;p49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583" name="Google Shape;583;p4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TABLE OF CONTENTS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19095" y="2553833"/>
            <a:ext cx="203830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" dirty="0"/>
              <a:t>System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" noProof="1"/>
              <a:t>Conversation</a:t>
            </a:r>
            <a:r>
              <a:rPr lang="es" dirty="0"/>
              <a:t> </a:t>
            </a:r>
            <a:r>
              <a:rPr lang="en-US" dirty="0"/>
              <a:t>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Environment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3899" y="2070482"/>
            <a:ext cx="296275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dirty="0"/>
              <a:t>ARCHITECTURE</a:t>
            </a:r>
            <a:endParaRPr lang="de-DE" dirty="0">
              <a:highlight>
                <a:srgbClr val="FFFF00"/>
              </a:highlight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75434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12279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USE CASE - PERSONA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31886" y="586961"/>
            <a:ext cx="3132649" cy="317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Business case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Customer persona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38663" y="45274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31886" y="1182541"/>
            <a:ext cx="27922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FUNCTIONALITY/FEATURES 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375186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46100" y="319249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TIME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46100" y="3698948"/>
            <a:ext cx="351007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" dirty="0"/>
              <a:t>Video for prototype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" dirty="0"/>
              <a:t>Only advanced features not in the midterm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41464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3899" y="4200441"/>
            <a:ext cx="333959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REFLECTION &amp; LESSONS LEARNED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43857" y="43095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" name="Google Shape;147;p26">
            <a:extLst>
              <a:ext uri="{FF2B5EF4-FFF2-40B4-BE49-F238E27FC236}">
                <a16:creationId xmlns:a16="http://schemas.microsoft.com/office/drawing/2014/main" id="{CB33335F-CFEA-A1FB-39C0-A406C2138125}"/>
              </a:ext>
            </a:extLst>
          </p:cNvPr>
          <p:cNvSpPr txBox="1">
            <a:spLocks/>
          </p:cNvSpPr>
          <p:nvPr/>
        </p:nvSpPr>
        <p:spPr>
          <a:xfrm>
            <a:off x="3431886" y="1652399"/>
            <a:ext cx="3132649" cy="31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Light"/>
              <a:buNone/>
              <a:defRPr sz="10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Assistant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List of all functions 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-163996" y="2123400"/>
            <a:ext cx="4825447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APPENDIX FOR SLIDES FROM THE MID-TERM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50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DFB0A637-4C50-B148-AAA6-C16D9CAD2623}"/>
              </a:ext>
            </a:extLst>
          </p:cNvPr>
          <p:cNvSpPr/>
          <p:nvPr/>
        </p:nvSpPr>
        <p:spPr>
          <a:xfrm>
            <a:off x="10661" y="2435"/>
            <a:ext cx="278236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bg1"/>
              </a:solidFill>
            </a:endParaRPr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586" y="8441520"/>
            <a:ext cx="272151" cy="335990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/>
          </a:p>
        </p:txBody>
      </p:sp>
      <p:sp>
        <p:nvSpPr>
          <p:cNvPr id="39" name="CuadroTexto 350">
            <a:extLst>
              <a:ext uri="{FF2B5EF4-FFF2-40B4-BE49-F238E27FC236}">
                <a16:creationId xmlns:a16="http://schemas.microsoft.com/office/drawing/2014/main" id="{8519ECC9-8773-F34E-8B4A-0D3BA1CCAE31}"/>
              </a:ext>
            </a:extLst>
          </p:cNvPr>
          <p:cNvSpPr txBox="1"/>
          <p:nvPr/>
        </p:nvSpPr>
        <p:spPr>
          <a:xfrm>
            <a:off x="3201892" y="131982"/>
            <a:ext cx="4158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Customer Persona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142F1A-BB50-0443-9BF0-27F0AFD4818A}"/>
              </a:ext>
            </a:extLst>
          </p:cNvPr>
          <p:cNvGrpSpPr/>
          <p:nvPr/>
        </p:nvGrpSpPr>
        <p:grpSpPr>
          <a:xfrm>
            <a:off x="3194191" y="749610"/>
            <a:ext cx="2869690" cy="3984437"/>
            <a:chOff x="7481430" y="4048271"/>
            <a:chExt cx="7652504" cy="7917223"/>
          </a:xfrm>
        </p:grpSpPr>
        <p:sp>
          <p:nvSpPr>
            <p:cNvPr id="37" name="CuadroTexto 395">
              <a:extLst>
                <a:ext uri="{FF2B5EF4-FFF2-40B4-BE49-F238E27FC236}">
                  <a16:creationId xmlns:a16="http://schemas.microsoft.com/office/drawing/2014/main" id="{A67F428C-B5DD-C141-A775-92B0CCE43B01}"/>
                </a:ext>
              </a:extLst>
            </p:cNvPr>
            <p:cNvSpPr txBox="1"/>
            <p:nvPr/>
          </p:nvSpPr>
          <p:spPr>
            <a:xfrm flipH="1">
              <a:off x="7481435" y="4048271"/>
              <a:ext cx="3548332" cy="55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Description</a:t>
              </a:r>
            </a:p>
          </p:txBody>
        </p:sp>
        <p:sp>
          <p:nvSpPr>
            <p:cNvPr id="38" name="Rectangle 56">
              <a:extLst>
                <a:ext uri="{FF2B5EF4-FFF2-40B4-BE49-F238E27FC236}">
                  <a16:creationId xmlns:a16="http://schemas.microsoft.com/office/drawing/2014/main" id="{7D09DA92-AD43-C24D-B16C-42D7733747AB}"/>
                </a:ext>
              </a:extLst>
            </p:cNvPr>
            <p:cNvSpPr/>
            <p:nvPr/>
          </p:nvSpPr>
          <p:spPr>
            <a:xfrm flipH="1">
              <a:off x="7500281" y="4682662"/>
              <a:ext cx="7633653" cy="23850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HK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Tyler is studying marketing at University of Zurich. Besides the study, he is also a part-time influencer, as Youtuber, </a:t>
              </a:r>
              <a:r>
                <a:rPr lang="en-HK" sz="900" dirty="0" err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TikToker</a:t>
              </a:r>
              <a:r>
                <a:rPr lang="en-HK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and has an income from these sources. He recently opened a bank account with </a:t>
              </a:r>
              <a:r>
                <a:rPr lang="en-HK" sz="900" dirty="0" err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</a:t>
              </a:r>
              <a:r>
                <a:rPr lang="en-HK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and started making small investments. He does not have many investing experience, but he would like to have a cool and helpful financial services with good tips and advices. </a:t>
              </a:r>
              <a:endPara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38E2A8-CE31-C74C-A5BF-2AB05CC22666}"/>
                </a:ext>
              </a:extLst>
            </p:cNvPr>
            <p:cNvGrpSpPr/>
            <p:nvPr/>
          </p:nvGrpSpPr>
          <p:grpSpPr>
            <a:xfrm>
              <a:off x="7481430" y="7242397"/>
              <a:ext cx="7163104" cy="634004"/>
              <a:chOff x="7213280" y="7278973"/>
              <a:chExt cx="7163104" cy="634004"/>
            </a:xfrm>
          </p:grpSpPr>
          <p:sp>
            <p:nvSpPr>
              <p:cNvPr id="44" name="CuadroTexto 395">
                <a:extLst>
                  <a:ext uri="{FF2B5EF4-FFF2-40B4-BE49-F238E27FC236}">
                    <a16:creationId xmlns:a16="http://schemas.microsoft.com/office/drawing/2014/main" id="{677F0667-C8F1-E148-A004-E81F84D0DBCD}"/>
                  </a:ext>
                </a:extLst>
              </p:cNvPr>
              <p:cNvSpPr txBox="1"/>
              <p:nvPr/>
            </p:nvSpPr>
            <p:spPr>
              <a:xfrm flipH="1">
                <a:off x="7213280" y="7362570"/>
                <a:ext cx="3548332" cy="550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>
                        <a:lumMod val="7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Goals &amp; needs</a:t>
                </a:r>
              </a:p>
            </p:txBody>
          </p:sp>
          <p:sp>
            <p:nvSpPr>
              <p:cNvPr id="45" name="Rectangle 56">
                <a:extLst>
                  <a:ext uri="{FF2B5EF4-FFF2-40B4-BE49-F238E27FC236}">
                    <a16:creationId xmlns:a16="http://schemas.microsoft.com/office/drawing/2014/main" id="{47C0B856-D63E-3746-BBE0-0FB8C313AF56}"/>
                  </a:ext>
                </a:extLst>
              </p:cNvPr>
              <p:cNvSpPr/>
              <p:nvPr/>
            </p:nvSpPr>
            <p:spPr>
              <a:xfrm flipH="1">
                <a:off x="7238629" y="7278973"/>
                <a:ext cx="7137755" cy="458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8588" indent="-128588">
                  <a:buFont typeface="Arial" panose="020B0604020202020204" pitchFamily="34" charset="0"/>
                  <a:buChar char="•"/>
                </a:pPr>
                <a:endParaRPr lang="en-CH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sp>
          <p:nvSpPr>
            <p:cNvPr id="51" name="CuadroTexto 395">
              <a:extLst>
                <a:ext uri="{FF2B5EF4-FFF2-40B4-BE49-F238E27FC236}">
                  <a16:creationId xmlns:a16="http://schemas.microsoft.com/office/drawing/2014/main" id="{AFEBC01E-628C-CB43-B515-4D379453BB75}"/>
                </a:ext>
              </a:extLst>
            </p:cNvPr>
            <p:cNvSpPr txBox="1"/>
            <p:nvPr/>
          </p:nvSpPr>
          <p:spPr>
            <a:xfrm flipH="1">
              <a:off x="7481430" y="9814843"/>
              <a:ext cx="3548332" cy="55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53" name="Rectangle 56">
              <a:extLst>
                <a:ext uri="{FF2B5EF4-FFF2-40B4-BE49-F238E27FC236}">
                  <a16:creationId xmlns:a16="http://schemas.microsoft.com/office/drawing/2014/main" id="{B7F54E24-620B-314A-8778-55A67551A6F2}"/>
                </a:ext>
              </a:extLst>
            </p:cNvPr>
            <p:cNvSpPr/>
            <p:nvPr/>
          </p:nvSpPr>
          <p:spPr>
            <a:xfrm flipH="1">
              <a:off x="7481430" y="10406008"/>
              <a:ext cx="7137755" cy="1559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CH" altLang="en-CH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 not have find reliable insights </a:t>
              </a:r>
              <a:endParaRPr lang="en-HK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HK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Overwhelmed with the amount of financial information available on the Internet</a:t>
              </a:r>
              <a:endParaRPr lang="en-CH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HK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 not have time to do financial analysis himself</a:t>
              </a:r>
              <a:endParaRPr lang="en-CH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AB51DB-2690-924F-BA13-936F7DEAF508}"/>
              </a:ext>
            </a:extLst>
          </p:cNvPr>
          <p:cNvGrpSpPr/>
          <p:nvPr/>
        </p:nvGrpSpPr>
        <p:grpSpPr>
          <a:xfrm>
            <a:off x="276857" y="3690195"/>
            <a:ext cx="2249975" cy="1281789"/>
            <a:chOff x="1364668" y="10026195"/>
            <a:chExt cx="4831483" cy="34181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EA33D4E-EC3E-C848-9285-9B9352A91D5E}"/>
                </a:ext>
              </a:extLst>
            </p:cNvPr>
            <p:cNvGrpSpPr/>
            <p:nvPr/>
          </p:nvGrpSpPr>
          <p:grpSpPr>
            <a:xfrm>
              <a:off x="1364668" y="10870368"/>
              <a:ext cx="4831483" cy="2573930"/>
              <a:chOff x="226801" y="9794313"/>
              <a:chExt cx="4831483" cy="2573930"/>
            </a:xfrm>
          </p:grpSpPr>
          <p:sp>
            <p:nvSpPr>
              <p:cNvPr id="80" name="CuadroTexto 395">
                <a:extLst>
                  <a:ext uri="{FF2B5EF4-FFF2-40B4-BE49-F238E27FC236}">
                    <a16:creationId xmlns:a16="http://schemas.microsoft.com/office/drawing/2014/main" id="{7E6B78AD-EFE9-DC43-9573-1B9EE7255B50}"/>
                  </a:ext>
                </a:extLst>
              </p:cNvPr>
              <p:cNvSpPr txBox="1"/>
              <p:nvPr/>
            </p:nvSpPr>
            <p:spPr>
              <a:xfrm flipH="1">
                <a:off x="1446932" y="9794313"/>
                <a:ext cx="2330254" cy="61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Age: 23</a:t>
                </a:r>
              </a:p>
            </p:txBody>
          </p:sp>
          <p:sp>
            <p:nvSpPr>
              <p:cNvPr id="81" name="CuadroTexto 395">
                <a:extLst>
                  <a:ext uri="{FF2B5EF4-FFF2-40B4-BE49-F238E27FC236}">
                    <a16:creationId xmlns:a16="http://schemas.microsoft.com/office/drawing/2014/main" id="{E72CA8CE-B3D3-C04E-A2A6-5382D06949FD}"/>
                  </a:ext>
                </a:extLst>
              </p:cNvPr>
              <p:cNvSpPr txBox="1"/>
              <p:nvPr/>
            </p:nvSpPr>
            <p:spPr>
              <a:xfrm flipH="1">
                <a:off x="226801" y="10398473"/>
                <a:ext cx="4831483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Occupation: BSc in Marketing, University of Zurich</a:t>
                </a:r>
              </a:p>
            </p:txBody>
          </p:sp>
          <p:sp>
            <p:nvSpPr>
              <p:cNvPr id="82" name="CuadroTexto 395">
                <a:extLst>
                  <a:ext uri="{FF2B5EF4-FFF2-40B4-BE49-F238E27FC236}">
                    <a16:creationId xmlns:a16="http://schemas.microsoft.com/office/drawing/2014/main" id="{4EE01252-7E70-2B42-8D30-4DFDD076F5CD}"/>
                  </a:ext>
                </a:extLst>
              </p:cNvPr>
              <p:cNvSpPr txBox="1"/>
              <p:nvPr/>
            </p:nvSpPr>
            <p:spPr>
              <a:xfrm flipH="1">
                <a:off x="226801" y="11383358"/>
                <a:ext cx="4675817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HK" sz="9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 “I want some small investments with the money I earn from my side job.”</a:t>
                </a:r>
                <a:endParaRPr lang="en-CH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sp>
          <p:nvSpPr>
            <p:cNvPr id="83" name="CuadroTexto 395">
              <a:extLst>
                <a:ext uri="{FF2B5EF4-FFF2-40B4-BE49-F238E27FC236}">
                  <a16:creationId xmlns:a16="http://schemas.microsoft.com/office/drawing/2014/main" id="{29AEB4CE-A826-2844-BB4B-0743C9A31A8C}"/>
                </a:ext>
              </a:extLst>
            </p:cNvPr>
            <p:cNvSpPr txBox="1"/>
            <p:nvPr/>
          </p:nvSpPr>
          <p:spPr>
            <a:xfrm flipH="1">
              <a:off x="1364670" y="10026195"/>
              <a:ext cx="48314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5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Tyler Williams</a:t>
              </a:r>
            </a:p>
          </p:txBody>
        </p:sp>
      </p:grpSp>
      <p:sp>
        <p:nvSpPr>
          <p:cNvPr id="95" name="CuadroTexto 395">
            <a:extLst>
              <a:ext uri="{FF2B5EF4-FFF2-40B4-BE49-F238E27FC236}">
                <a16:creationId xmlns:a16="http://schemas.microsoft.com/office/drawing/2014/main" id="{7128343D-0DA5-5B4E-A052-A054C41D9D39}"/>
              </a:ext>
            </a:extLst>
          </p:cNvPr>
          <p:cNvSpPr txBox="1"/>
          <p:nvPr/>
        </p:nvSpPr>
        <p:spPr>
          <a:xfrm flipH="1">
            <a:off x="6292608" y="705791"/>
            <a:ext cx="2097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Preference for the chatbot</a:t>
            </a:r>
          </a:p>
        </p:txBody>
      </p:sp>
      <p:sp>
        <p:nvSpPr>
          <p:cNvPr id="96" name="CuadroTexto 395">
            <a:extLst>
              <a:ext uri="{FF2B5EF4-FFF2-40B4-BE49-F238E27FC236}">
                <a16:creationId xmlns:a16="http://schemas.microsoft.com/office/drawing/2014/main" id="{A46814A5-ADBC-BB4A-921F-B321D8A39971}"/>
              </a:ext>
            </a:extLst>
          </p:cNvPr>
          <p:cNvSpPr txBox="1"/>
          <p:nvPr/>
        </p:nvSpPr>
        <p:spPr>
          <a:xfrm flipH="1">
            <a:off x="6302137" y="2885648"/>
            <a:ext cx="1330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Personality </a:t>
            </a:r>
          </a:p>
        </p:txBody>
      </p:sp>
      <p:sp>
        <p:nvSpPr>
          <p:cNvPr id="97" name="Rectangle 56">
            <a:extLst>
              <a:ext uri="{FF2B5EF4-FFF2-40B4-BE49-F238E27FC236}">
                <a16:creationId xmlns:a16="http://schemas.microsoft.com/office/drawing/2014/main" id="{1F7CC1CB-3606-FB41-B380-A3AA6C064AA6}"/>
              </a:ext>
            </a:extLst>
          </p:cNvPr>
          <p:cNvSpPr/>
          <p:nvPr/>
        </p:nvSpPr>
        <p:spPr>
          <a:xfrm flipH="1">
            <a:off x="6302135" y="3143875"/>
            <a:ext cx="2487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Tech savvy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Trendy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Humble to learn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Curious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Love to invest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Risk-taking</a:t>
            </a:r>
          </a:p>
        </p:txBody>
      </p:sp>
      <p:sp>
        <p:nvSpPr>
          <p:cNvPr id="54" name="CuadroTexto 395">
            <a:extLst>
              <a:ext uri="{FF2B5EF4-FFF2-40B4-BE49-F238E27FC236}">
                <a16:creationId xmlns:a16="http://schemas.microsoft.com/office/drawing/2014/main" id="{0A4AC61E-92A0-0745-AB36-BD3BC34C5856}"/>
              </a:ext>
            </a:extLst>
          </p:cNvPr>
          <p:cNvSpPr txBox="1"/>
          <p:nvPr/>
        </p:nvSpPr>
        <p:spPr>
          <a:xfrm flipH="1">
            <a:off x="6302134" y="1947099"/>
            <a:ext cx="2303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Problems solved</a:t>
            </a:r>
          </a:p>
        </p:txBody>
      </p:sp>
      <p:sp>
        <p:nvSpPr>
          <p:cNvPr id="55" name="CuadroTexto 395">
            <a:extLst>
              <a:ext uri="{FF2B5EF4-FFF2-40B4-BE49-F238E27FC236}">
                <a16:creationId xmlns:a16="http://schemas.microsoft.com/office/drawing/2014/main" id="{88C1A0CD-11D2-3845-9447-19BEF3CF384B}"/>
              </a:ext>
            </a:extLst>
          </p:cNvPr>
          <p:cNvSpPr txBox="1"/>
          <p:nvPr/>
        </p:nvSpPr>
        <p:spPr>
          <a:xfrm flipH="1">
            <a:off x="6302134" y="1515189"/>
            <a:ext cx="2725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High-tech, modern language &amp; presentation</a:t>
            </a:r>
          </a:p>
        </p:txBody>
      </p:sp>
      <p:sp>
        <p:nvSpPr>
          <p:cNvPr id="56" name="CuadroTexto 395">
            <a:extLst>
              <a:ext uri="{FF2B5EF4-FFF2-40B4-BE49-F238E27FC236}">
                <a16:creationId xmlns:a16="http://schemas.microsoft.com/office/drawing/2014/main" id="{2FE19127-B419-064F-9A27-C109954096BE}"/>
              </a:ext>
            </a:extLst>
          </p:cNvPr>
          <p:cNvSpPr txBox="1"/>
          <p:nvPr/>
        </p:nvSpPr>
        <p:spPr>
          <a:xfrm flipH="1">
            <a:off x="6302134" y="1071556"/>
            <a:ext cx="1486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Cool conversation</a:t>
            </a:r>
          </a:p>
        </p:txBody>
      </p:sp>
      <p:sp>
        <p:nvSpPr>
          <p:cNvPr id="57" name="CuadroTexto 395">
            <a:extLst>
              <a:ext uri="{FF2B5EF4-FFF2-40B4-BE49-F238E27FC236}">
                <a16:creationId xmlns:a16="http://schemas.microsoft.com/office/drawing/2014/main" id="{77EF27DB-D8F1-E74F-A831-D6F2F475C79F}"/>
              </a:ext>
            </a:extLst>
          </p:cNvPr>
          <p:cNvSpPr txBox="1"/>
          <p:nvPr/>
        </p:nvSpPr>
        <p:spPr>
          <a:xfrm flipH="1">
            <a:off x="6302134" y="2379008"/>
            <a:ext cx="17284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Reliable source of information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63507-E1BC-8640-8493-847D6F97837F}"/>
              </a:ext>
            </a:extLst>
          </p:cNvPr>
          <p:cNvGrpSpPr/>
          <p:nvPr/>
        </p:nvGrpSpPr>
        <p:grpSpPr>
          <a:xfrm>
            <a:off x="6334834" y="1297057"/>
            <a:ext cx="2455147" cy="1390712"/>
            <a:chOff x="15714090" y="5294555"/>
            <a:chExt cx="5314390" cy="3708565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65B0E781-C7C0-8343-A72B-03E3FCA1EAA3}"/>
                </a:ext>
              </a:extLst>
            </p:cNvPr>
            <p:cNvSpPr/>
            <p:nvPr/>
          </p:nvSpPr>
          <p:spPr>
            <a:xfrm>
              <a:off x="15714092" y="8749774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9D52A1B-1E30-064D-8168-5052AD516D12}"/>
                </a:ext>
              </a:extLst>
            </p:cNvPr>
            <p:cNvSpPr/>
            <p:nvPr/>
          </p:nvSpPr>
          <p:spPr>
            <a:xfrm>
              <a:off x="15714092" y="8749774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67FA393B-170E-0D4F-A8D5-0E08950DF421}"/>
                </a:ext>
              </a:extLst>
            </p:cNvPr>
            <p:cNvSpPr/>
            <p:nvPr/>
          </p:nvSpPr>
          <p:spPr>
            <a:xfrm>
              <a:off x="15714092" y="7593526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A2B0861-48D6-E24B-89D4-D25BAEF03E79}"/>
                </a:ext>
              </a:extLst>
            </p:cNvPr>
            <p:cNvSpPr/>
            <p:nvPr/>
          </p:nvSpPr>
          <p:spPr>
            <a:xfrm>
              <a:off x="15714090" y="7593523"/>
              <a:ext cx="4827136" cy="25334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615BF67-389E-5743-824F-8653B45D169D}"/>
                </a:ext>
              </a:extLst>
            </p:cNvPr>
            <p:cNvSpPr/>
            <p:nvPr/>
          </p:nvSpPr>
          <p:spPr>
            <a:xfrm>
              <a:off x="15714092" y="6449877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2AFFAA5E-DF13-C442-B26A-DF0B5FC70D1A}"/>
                </a:ext>
              </a:extLst>
            </p:cNvPr>
            <p:cNvSpPr/>
            <p:nvPr/>
          </p:nvSpPr>
          <p:spPr>
            <a:xfrm>
              <a:off x="15714092" y="6449878"/>
              <a:ext cx="4656032" cy="24074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92EBC98-C479-3741-986A-17EDFFED7C36}"/>
                </a:ext>
              </a:extLst>
            </p:cNvPr>
            <p:cNvSpPr/>
            <p:nvPr/>
          </p:nvSpPr>
          <p:spPr>
            <a:xfrm>
              <a:off x="15714092" y="5294555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743F2E9-2844-2C41-9DA4-36EFAAE7DD51}"/>
                </a:ext>
              </a:extLst>
            </p:cNvPr>
            <p:cNvSpPr/>
            <p:nvPr/>
          </p:nvSpPr>
          <p:spPr>
            <a:xfrm>
              <a:off x="15714094" y="5294555"/>
              <a:ext cx="5134543" cy="248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/>
            </a:p>
          </p:txBody>
        </p:sp>
      </p:grpSp>
      <p:pic>
        <p:nvPicPr>
          <p:cNvPr id="40" name="Picture Placeholder 3" descr="A picture containing person, man, suit, young&#10;&#10;Description automatically generated">
            <a:extLst>
              <a:ext uri="{FF2B5EF4-FFF2-40B4-BE49-F238E27FC236}">
                <a16:creationId xmlns:a16="http://schemas.microsoft.com/office/drawing/2014/main" id="{0786871E-B7D6-4F11-8A74-4EE341F04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2" b="8412"/>
          <a:stretch>
            <a:fillRect/>
          </a:stretch>
        </p:blipFill>
        <p:spPr>
          <a:xfrm>
            <a:off x="7620" y="-15232"/>
            <a:ext cx="2788456" cy="3487424"/>
          </a:xfrm>
          <a:prstGeom prst="rect">
            <a:avLst/>
          </a:prstGeom>
        </p:spPr>
      </p:pic>
      <p:sp>
        <p:nvSpPr>
          <p:cNvPr id="42" name="CuadroTexto 395">
            <a:extLst>
              <a:ext uri="{FF2B5EF4-FFF2-40B4-BE49-F238E27FC236}">
                <a16:creationId xmlns:a16="http://schemas.microsoft.com/office/drawing/2014/main" id="{E20E69CE-AF48-48A1-AEB3-C3F30BCC0DDD}"/>
              </a:ext>
            </a:extLst>
          </p:cNvPr>
          <p:cNvSpPr txBox="1"/>
          <p:nvPr/>
        </p:nvSpPr>
        <p:spPr>
          <a:xfrm flipH="1">
            <a:off x="6292354" y="4094820"/>
            <a:ext cx="182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Devices and channels</a:t>
            </a:r>
          </a:p>
        </p:txBody>
      </p:sp>
      <p:sp>
        <p:nvSpPr>
          <p:cNvPr id="77" name="Rectangle 56">
            <a:extLst>
              <a:ext uri="{FF2B5EF4-FFF2-40B4-BE49-F238E27FC236}">
                <a16:creationId xmlns:a16="http://schemas.microsoft.com/office/drawing/2014/main" id="{DD88C1A9-38EA-4613-8DF8-BA2C8A2DD897}"/>
              </a:ext>
            </a:extLst>
          </p:cNvPr>
          <p:cNvSpPr/>
          <p:nvPr/>
        </p:nvSpPr>
        <p:spPr>
          <a:xfrm flipH="1">
            <a:off x="6318485" y="4375178"/>
            <a:ext cx="24878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Mobile apps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Websites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Social media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C2C68F-A349-4781-8639-E0E31D755AED}"/>
              </a:ext>
            </a:extLst>
          </p:cNvPr>
          <p:cNvGraphicFramePr>
            <a:graphicFrameLocks noGrp="1"/>
          </p:cNvGraphicFramePr>
          <p:nvPr/>
        </p:nvGraphicFramePr>
        <p:xfrm>
          <a:off x="3194191" y="2732395"/>
          <a:ext cx="2539621" cy="685800"/>
        </p:xfrm>
        <a:graphic>
          <a:graphicData uri="http://schemas.openxmlformats.org/drawingml/2006/table">
            <a:tbl>
              <a:tblPr>
                <a:tableStyleId>{17134695-0543-4719-B30F-0A2641BF21B0}</a:tableStyleId>
              </a:tblPr>
              <a:tblGrid>
                <a:gridCol w="2539621">
                  <a:extLst>
                    <a:ext uri="{9D8B030D-6E8A-4147-A177-3AD203B41FA5}">
                      <a16:colId xmlns:a16="http://schemas.microsoft.com/office/drawing/2014/main" val="27555581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28588" marR="0" lvl="0" indent="-1285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H" altLang="en-CH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Invest </a:t>
                      </a:r>
                      <a:r>
                        <a:rPr lang="en-US" altLang="en-CH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saving</a:t>
                      </a:r>
                      <a:r>
                        <a:rPr lang="en-CH" altLang="en-CH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 money</a:t>
                      </a:r>
                      <a:r>
                        <a:rPr lang="en-US" altLang="en-CH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 from the influencer job</a:t>
                      </a:r>
                      <a:r>
                        <a:rPr lang="en-CH" altLang="en-CH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 and see how it leads to </a:t>
                      </a:r>
                      <a:endParaRPr lang="en-HK" sz="900" b="0" i="0" u="none" strike="noStrike" cap="none" dirty="0">
                        <a:solidFill>
                          <a:srgbClr val="000000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  <a:sym typeface="Arial"/>
                      </a:endParaRPr>
                    </a:p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Get up-to-date market information</a:t>
                      </a:r>
                      <a:endParaRPr lang="en-CH" sz="900" b="0" i="0" u="none" strike="noStrike" cap="none" dirty="0">
                        <a:solidFill>
                          <a:srgbClr val="000000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  <a:sym typeface="Arial"/>
                      </a:endParaRPr>
                    </a:p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Learn more about the financial market</a:t>
                      </a:r>
                    </a:p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Voice interface to be quick</a:t>
                      </a:r>
                      <a:endParaRPr lang="en-CH" sz="900" b="0" i="0" u="none" strike="noStrike" cap="none" dirty="0">
                        <a:solidFill>
                          <a:srgbClr val="000000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  <a:sym typeface="Arial"/>
                      </a:endParaRPr>
                    </a:p>
                  </a:txBody>
                  <a:tcPr marL="114300" marR="11430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438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2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EEE407-5916-BD42-9F27-8DB1E048BC77}"/>
              </a:ext>
            </a:extLst>
          </p:cNvPr>
          <p:cNvSpPr/>
          <p:nvPr/>
        </p:nvSpPr>
        <p:spPr>
          <a:xfrm>
            <a:off x="-746" y="0"/>
            <a:ext cx="9143556" cy="715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586" y="8441520"/>
            <a:ext cx="272151" cy="335990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25"/>
          </a:p>
        </p:txBody>
      </p:sp>
      <p:sp>
        <p:nvSpPr>
          <p:cNvPr id="41" name="CuadroTexto 350">
            <a:extLst>
              <a:ext uri="{FF2B5EF4-FFF2-40B4-BE49-F238E27FC236}">
                <a16:creationId xmlns:a16="http://schemas.microsoft.com/office/drawing/2014/main" id="{88B3D255-2E45-5C47-B551-66DBC8E5E716}"/>
              </a:ext>
            </a:extLst>
          </p:cNvPr>
          <p:cNvSpPr txBox="1"/>
          <p:nvPr/>
        </p:nvSpPr>
        <p:spPr>
          <a:xfrm>
            <a:off x="384527" y="168046"/>
            <a:ext cx="3467616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75" b="1" dirty="0">
                <a:solidFill>
                  <a:schemeClr val="bg1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Customer Persona 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ED61CD-A280-5B49-AFF2-C6BC00FA740B}"/>
              </a:ext>
            </a:extLst>
          </p:cNvPr>
          <p:cNvGrpSpPr/>
          <p:nvPr/>
        </p:nvGrpSpPr>
        <p:grpSpPr>
          <a:xfrm>
            <a:off x="3205063" y="1105367"/>
            <a:ext cx="2918129" cy="1039842"/>
            <a:chOff x="15943638" y="4506619"/>
            <a:chExt cx="7781677" cy="2772915"/>
          </a:xfrm>
        </p:grpSpPr>
        <p:sp>
          <p:nvSpPr>
            <p:cNvPr id="27" name="CuadroTexto 395">
              <a:extLst>
                <a:ext uri="{FF2B5EF4-FFF2-40B4-BE49-F238E27FC236}">
                  <a16:creationId xmlns:a16="http://schemas.microsoft.com/office/drawing/2014/main" id="{2C8BC014-D196-7F45-A51D-61BC03F383BC}"/>
                </a:ext>
              </a:extLst>
            </p:cNvPr>
            <p:cNvSpPr txBox="1"/>
            <p:nvPr/>
          </p:nvSpPr>
          <p:spPr>
            <a:xfrm flipH="1">
              <a:off x="15943638" y="4506619"/>
              <a:ext cx="3548331" cy="73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Description</a:t>
              </a:r>
            </a:p>
          </p:txBody>
        </p:sp>
        <p:sp>
          <p:nvSpPr>
            <p:cNvPr id="28" name="Rectangle 56">
              <a:extLst>
                <a:ext uri="{FF2B5EF4-FFF2-40B4-BE49-F238E27FC236}">
                  <a16:creationId xmlns:a16="http://schemas.microsoft.com/office/drawing/2014/main" id="{6282B346-F87A-E744-AB88-042D66017429}"/>
                </a:ext>
              </a:extLst>
            </p:cNvPr>
            <p:cNvSpPr/>
            <p:nvPr/>
          </p:nvSpPr>
          <p:spPr>
            <a:xfrm flipH="1">
              <a:off x="15943638" y="5186652"/>
              <a:ext cx="7781677" cy="2092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HK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Sophie lives in Geneva and works in a dental cabinet. She saves money from her income and would like to invest in some financial instruments, especially crypto currencies. She has some friends using </a:t>
              </a:r>
              <a:r>
                <a:rPr lang="en-HK" sz="900" dirty="0" err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</a:t>
              </a:r>
              <a:r>
                <a:rPr lang="en-HK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and they suggest her to start investing with </a:t>
              </a:r>
              <a:r>
                <a:rPr lang="en-HK" sz="900" dirty="0" err="1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Yo’s</a:t>
              </a:r>
              <a:r>
                <a:rPr lang="en-HK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services. </a:t>
              </a:r>
              <a:endPara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6BBA74-727C-7A42-9B63-3894529E56C6}"/>
              </a:ext>
            </a:extLst>
          </p:cNvPr>
          <p:cNvGrpSpPr/>
          <p:nvPr/>
        </p:nvGrpSpPr>
        <p:grpSpPr>
          <a:xfrm>
            <a:off x="3204973" y="2333179"/>
            <a:ext cx="2788779" cy="1052083"/>
            <a:chOff x="15943637" y="4601878"/>
            <a:chExt cx="7436745" cy="2805556"/>
          </a:xfrm>
        </p:grpSpPr>
        <p:sp>
          <p:nvSpPr>
            <p:cNvPr id="34" name="CuadroTexto 395">
              <a:extLst>
                <a:ext uri="{FF2B5EF4-FFF2-40B4-BE49-F238E27FC236}">
                  <a16:creationId xmlns:a16="http://schemas.microsoft.com/office/drawing/2014/main" id="{D6E48FC4-31CD-BE40-80C6-151E0D24E063}"/>
                </a:ext>
              </a:extLst>
            </p:cNvPr>
            <p:cNvSpPr txBox="1"/>
            <p:nvPr/>
          </p:nvSpPr>
          <p:spPr>
            <a:xfrm flipH="1">
              <a:off x="15943645" y="4601878"/>
              <a:ext cx="35483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AF83875A-00C2-8B45-853E-E298788E097A}"/>
                </a:ext>
              </a:extLst>
            </p:cNvPr>
            <p:cNvSpPr/>
            <p:nvPr/>
          </p:nvSpPr>
          <p:spPr>
            <a:xfrm flipH="1">
              <a:off x="15943637" y="5314553"/>
              <a:ext cx="7436745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Invest her savings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Access investments in a user-friendly app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Ask questions whenever she needs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Know more about different financial instruments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Buy/sell certain asset with chatbot</a:t>
              </a:r>
            </a:p>
          </p:txBody>
        </p:sp>
      </p:grpSp>
      <p:sp>
        <p:nvSpPr>
          <p:cNvPr id="37" name="CuadroTexto 395">
            <a:extLst>
              <a:ext uri="{FF2B5EF4-FFF2-40B4-BE49-F238E27FC236}">
                <a16:creationId xmlns:a16="http://schemas.microsoft.com/office/drawing/2014/main" id="{34463A01-3060-1648-B72F-23824E2BE7AE}"/>
              </a:ext>
            </a:extLst>
          </p:cNvPr>
          <p:cNvSpPr txBox="1"/>
          <p:nvPr/>
        </p:nvSpPr>
        <p:spPr>
          <a:xfrm flipH="1">
            <a:off x="3205066" y="3460482"/>
            <a:ext cx="1330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Frustrations</a:t>
            </a:r>
          </a:p>
        </p:txBody>
      </p:sp>
      <p:sp>
        <p:nvSpPr>
          <p:cNvPr id="46" name="CuadroTexto 395">
            <a:extLst>
              <a:ext uri="{FF2B5EF4-FFF2-40B4-BE49-F238E27FC236}">
                <a16:creationId xmlns:a16="http://schemas.microsoft.com/office/drawing/2014/main" id="{874D4DC8-F1CB-0A42-968C-248FD04D269C}"/>
              </a:ext>
            </a:extLst>
          </p:cNvPr>
          <p:cNvSpPr txBox="1"/>
          <p:nvPr/>
        </p:nvSpPr>
        <p:spPr>
          <a:xfrm flipH="1">
            <a:off x="384525" y="971174"/>
            <a:ext cx="8738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Age: 31</a:t>
            </a:r>
          </a:p>
        </p:txBody>
      </p:sp>
      <p:sp>
        <p:nvSpPr>
          <p:cNvPr id="49" name="CuadroTexto 395">
            <a:extLst>
              <a:ext uri="{FF2B5EF4-FFF2-40B4-BE49-F238E27FC236}">
                <a16:creationId xmlns:a16="http://schemas.microsoft.com/office/drawing/2014/main" id="{2725450A-8CAD-3244-8F74-65012601A05C}"/>
              </a:ext>
            </a:extLst>
          </p:cNvPr>
          <p:cNvSpPr txBox="1"/>
          <p:nvPr/>
        </p:nvSpPr>
        <p:spPr>
          <a:xfrm flipH="1">
            <a:off x="384526" y="1197510"/>
            <a:ext cx="2148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Occupation: Dentist</a:t>
            </a:r>
          </a:p>
        </p:txBody>
      </p:sp>
      <p:sp>
        <p:nvSpPr>
          <p:cNvPr id="51" name="CuadroTexto 395">
            <a:extLst>
              <a:ext uri="{FF2B5EF4-FFF2-40B4-BE49-F238E27FC236}">
                <a16:creationId xmlns:a16="http://schemas.microsoft.com/office/drawing/2014/main" id="{7213C9F0-50FA-BF42-B3BB-6CED04605D04}"/>
              </a:ext>
            </a:extLst>
          </p:cNvPr>
          <p:cNvSpPr txBox="1"/>
          <p:nvPr/>
        </p:nvSpPr>
        <p:spPr>
          <a:xfrm flipH="1">
            <a:off x="409020" y="2024239"/>
            <a:ext cx="2012633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5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Sophie Blanc</a:t>
            </a:r>
          </a:p>
        </p:txBody>
      </p:sp>
      <p:pic>
        <p:nvPicPr>
          <p:cNvPr id="6" name="Picture Placeholder 5" descr="A person wearing glasses&#10;&#10;Description automatically generated">
            <a:extLst>
              <a:ext uri="{FF2B5EF4-FFF2-40B4-BE49-F238E27FC236}">
                <a16:creationId xmlns:a16="http://schemas.microsoft.com/office/drawing/2014/main" id="{7DB79578-F642-6846-A7D7-9890BE7CF0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0" b="18280"/>
          <a:stretch>
            <a:fillRect/>
          </a:stretch>
        </p:blipFill>
        <p:spPr/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4C47F2E-5EC0-48B8-9535-FF07FEB5583E}"/>
              </a:ext>
            </a:extLst>
          </p:cNvPr>
          <p:cNvSpPr txBox="1"/>
          <p:nvPr/>
        </p:nvSpPr>
        <p:spPr>
          <a:xfrm>
            <a:off x="384527" y="1423846"/>
            <a:ext cx="25600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5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“I want to invest my savings into stocks and crypto currencies.”</a:t>
            </a:r>
            <a:endParaRPr lang="en-CH" sz="1050" dirty="0">
              <a:solidFill>
                <a:schemeClr val="accent5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Lato Semibold" panose="020F0502020204030203" pitchFamily="34" charset="0"/>
            </a:endParaRPr>
          </a:p>
        </p:txBody>
      </p:sp>
      <p:sp>
        <p:nvSpPr>
          <p:cNvPr id="48" name="CuadroTexto 395">
            <a:extLst>
              <a:ext uri="{FF2B5EF4-FFF2-40B4-BE49-F238E27FC236}">
                <a16:creationId xmlns:a16="http://schemas.microsoft.com/office/drawing/2014/main" id="{971F2DBB-A4AA-4BFB-85A2-1D561332B663}"/>
              </a:ext>
            </a:extLst>
          </p:cNvPr>
          <p:cNvSpPr txBox="1"/>
          <p:nvPr/>
        </p:nvSpPr>
        <p:spPr>
          <a:xfrm flipH="1">
            <a:off x="6390573" y="1061191"/>
            <a:ext cx="2097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Preference for the chatbot</a:t>
            </a:r>
          </a:p>
        </p:txBody>
      </p:sp>
      <p:sp>
        <p:nvSpPr>
          <p:cNvPr id="50" name="CuadroTexto 395">
            <a:extLst>
              <a:ext uri="{FF2B5EF4-FFF2-40B4-BE49-F238E27FC236}">
                <a16:creationId xmlns:a16="http://schemas.microsoft.com/office/drawing/2014/main" id="{E6D80489-D53E-4BE8-B7BE-7301FC4437E5}"/>
              </a:ext>
            </a:extLst>
          </p:cNvPr>
          <p:cNvSpPr txBox="1"/>
          <p:nvPr/>
        </p:nvSpPr>
        <p:spPr>
          <a:xfrm flipH="1">
            <a:off x="6400099" y="2302499"/>
            <a:ext cx="2303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Easy to understand </a:t>
            </a:r>
          </a:p>
        </p:txBody>
      </p:sp>
      <p:sp>
        <p:nvSpPr>
          <p:cNvPr id="52" name="CuadroTexto 395">
            <a:extLst>
              <a:ext uri="{FF2B5EF4-FFF2-40B4-BE49-F238E27FC236}">
                <a16:creationId xmlns:a16="http://schemas.microsoft.com/office/drawing/2014/main" id="{7597B85C-5E6A-4D17-89CA-0C6701AAA5F6}"/>
              </a:ext>
            </a:extLst>
          </p:cNvPr>
          <p:cNvSpPr txBox="1"/>
          <p:nvPr/>
        </p:nvSpPr>
        <p:spPr>
          <a:xfrm flipH="1">
            <a:off x="6400099" y="1870589"/>
            <a:ext cx="1092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Easy to use</a:t>
            </a:r>
          </a:p>
        </p:txBody>
      </p:sp>
      <p:sp>
        <p:nvSpPr>
          <p:cNvPr id="54" name="CuadroTexto 395">
            <a:extLst>
              <a:ext uri="{FF2B5EF4-FFF2-40B4-BE49-F238E27FC236}">
                <a16:creationId xmlns:a16="http://schemas.microsoft.com/office/drawing/2014/main" id="{4C8B9DFB-8449-4C26-9468-48831819801C}"/>
              </a:ext>
            </a:extLst>
          </p:cNvPr>
          <p:cNvSpPr txBox="1"/>
          <p:nvPr/>
        </p:nvSpPr>
        <p:spPr>
          <a:xfrm flipH="1">
            <a:off x="6400098" y="1426956"/>
            <a:ext cx="2303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User-friendly interface and friendly tone</a:t>
            </a:r>
          </a:p>
        </p:txBody>
      </p:sp>
      <p:sp>
        <p:nvSpPr>
          <p:cNvPr id="55" name="CuadroTexto 395">
            <a:extLst>
              <a:ext uri="{FF2B5EF4-FFF2-40B4-BE49-F238E27FC236}">
                <a16:creationId xmlns:a16="http://schemas.microsoft.com/office/drawing/2014/main" id="{6D450B2D-7C2B-4FE0-B12A-E4FB6F3446BF}"/>
              </a:ext>
            </a:extLst>
          </p:cNvPr>
          <p:cNvSpPr txBox="1"/>
          <p:nvPr/>
        </p:nvSpPr>
        <p:spPr>
          <a:xfrm flipH="1">
            <a:off x="6400098" y="2734408"/>
            <a:ext cx="258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Save time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AAB8A86-7846-4920-B6BE-CFBD797B21A6}"/>
              </a:ext>
            </a:extLst>
          </p:cNvPr>
          <p:cNvGrpSpPr/>
          <p:nvPr/>
        </p:nvGrpSpPr>
        <p:grpSpPr>
          <a:xfrm>
            <a:off x="6432799" y="1652457"/>
            <a:ext cx="2455147" cy="1390712"/>
            <a:chOff x="15714090" y="5294555"/>
            <a:chExt cx="5314390" cy="3708565"/>
          </a:xfrm>
        </p:grpSpPr>
        <p:sp>
          <p:nvSpPr>
            <p:cNvPr id="57" name="Rounded Rectangle 40">
              <a:extLst>
                <a:ext uri="{FF2B5EF4-FFF2-40B4-BE49-F238E27FC236}">
                  <a16:creationId xmlns:a16="http://schemas.microsoft.com/office/drawing/2014/main" id="{133A34A8-FC2D-40B8-A296-550D9B8C57EA}"/>
                </a:ext>
              </a:extLst>
            </p:cNvPr>
            <p:cNvSpPr/>
            <p:nvPr/>
          </p:nvSpPr>
          <p:spPr>
            <a:xfrm>
              <a:off x="15714092" y="8749774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58" name="Rounded Rectangle 42">
              <a:extLst>
                <a:ext uri="{FF2B5EF4-FFF2-40B4-BE49-F238E27FC236}">
                  <a16:creationId xmlns:a16="http://schemas.microsoft.com/office/drawing/2014/main" id="{3A76564D-DE73-4B27-BDA1-F55A2779C6CE}"/>
                </a:ext>
              </a:extLst>
            </p:cNvPr>
            <p:cNvSpPr/>
            <p:nvPr/>
          </p:nvSpPr>
          <p:spPr>
            <a:xfrm>
              <a:off x="15714092" y="8749774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59" name="Rounded Rectangle 45">
              <a:extLst>
                <a:ext uri="{FF2B5EF4-FFF2-40B4-BE49-F238E27FC236}">
                  <a16:creationId xmlns:a16="http://schemas.microsoft.com/office/drawing/2014/main" id="{D2B654E8-5146-4C7C-A9DA-7F4ADAEA31D5}"/>
                </a:ext>
              </a:extLst>
            </p:cNvPr>
            <p:cNvSpPr/>
            <p:nvPr/>
          </p:nvSpPr>
          <p:spPr>
            <a:xfrm>
              <a:off x="15714092" y="7593526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0" name="Rounded Rectangle 47">
              <a:extLst>
                <a:ext uri="{FF2B5EF4-FFF2-40B4-BE49-F238E27FC236}">
                  <a16:creationId xmlns:a16="http://schemas.microsoft.com/office/drawing/2014/main" id="{7A19CEFD-3F74-4B42-B009-8268EC2A9651}"/>
                </a:ext>
              </a:extLst>
            </p:cNvPr>
            <p:cNvSpPr/>
            <p:nvPr/>
          </p:nvSpPr>
          <p:spPr>
            <a:xfrm>
              <a:off x="15714090" y="7593523"/>
              <a:ext cx="4985628" cy="25334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1" name="Rounded Rectangle 48">
              <a:extLst>
                <a:ext uri="{FF2B5EF4-FFF2-40B4-BE49-F238E27FC236}">
                  <a16:creationId xmlns:a16="http://schemas.microsoft.com/office/drawing/2014/main" id="{6D979522-6EA8-4672-B621-89624D9470C8}"/>
                </a:ext>
              </a:extLst>
            </p:cNvPr>
            <p:cNvSpPr/>
            <p:nvPr/>
          </p:nvSpPr>
          <p:spPr>
            <a:xfrm>
              <a:off x="15714092" y="6449877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2" name="Rounded Rectangle 49">
              <a:extLst>
                <a:ext uri="{FF2B5EF4-FFF2-40B4-BE49-F238E27FC236}">
                  <a16:creationId xmlns:a16="http://schemas.microsoft.com/office/drawing/2014/main" id="{C4B8E499-23E2-4644-94C1-0D2F8046BBAF}"/>
                </a:ext>
              </a:extLst>
            </p:cNvPr>
            <p:cNvSpPr/>
            <p:nvPr/>
          </p:nvSpPr>
          <p:spPr>
            <a:xfrm>
              <a:off x="15714092" y="6449878"/>
              <a:ext cx="4916337" cy="2452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3" name="Rounded Rectangle 51">
              <a:extLst>
                <a:ext uri="{FF2B5EF4-FFF2-40B4-BE49-F238E27FC236}">
                  <a16:creationId xmlns:a16="http://schemas.microsoft.com/office/drawing/2014/main" id="{F6BBAD3F-16C6-41E6-9D3A-D4A2C0DC5824}"/>
                </a:ext>
              </a:extLst>
            </p:cNvPr>
            <p:cNvSpPr/>
            <p:nvPr/>
          </p:nvSpPr>
          <p:spPr>
            <a:xfrm>
              <a:off x="15714092" y="5294555"/>
              <a:ext cx="5314388" cy="2533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64" name="Rounded Rectangle 58">
              <a:extLst>
                <a:ext uri="{FF2B5EF4-FFF2-40B4-BE49-F238E27FC236}">
                  <a16:creationId xmlns:a16="http://schemas.microsoft.com/office/drawing/2014/main" id="{97A600C9-7BBB-4E87-B0FD-FDC84CBAEEBA}"/>
                </a:ext>
              </a:extLst>
            </p:cNvPr>
            <p:cNvSpPr/>
            <p:nvPr/>
          </p:nvSpPr>
          <p:spPr>
            <a:xfrm>
              <a:off x="15714094" y="5294555"/>
              <a:ext cx="5134543" cy="248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 dirty="0"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178CD4-9C24-430E-B9E5-5C118B0A05E3}"/>
              </a:ext>
            </a:extLst>
          </p:cNvPr>
          <p:cNvGraphicFramePr>
            <a:graphicFrameLocks noGrp="1"/>
          </p:cNvGraphicFramePr>
          <p:nvPr/>
        </p:nvGraphicFramePr>
        <p:xfrm>
          <a:off x="3204972" y="3731297"/>
          <a:ext cx="2788779" cy="1234440"/>
        </p:xfrm>
        <a:graphic>
          <a:graphicData uri="http://schemas.openxmlformats.org/drawingml/2006/table">
            <a:tbl>
              <a:tblPr>
                <a:tableStyleId>{17134695-0543-4719-B30F-0A2641BF21B0}</a:tableStyleId>
              </a:tblPr>
              <a:tblGrid>
                <a:gridCol w="2788779">
                  <a:extLst>
                    <a:ext uri="{9D8B030D-6E8A-4147-A177-3AD203B41FA5}">
                      <a16:colId xmlns:a16="http://schemas.microsoft.com/office/drawing/2014/main" val="223297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She knows a bit about crypto currencies but not as much as her friends</a:t>
                      </a:r>
                      <a:endParaRPr lang="en-CH" sz="900" b="0" i="0" u="none" strike="noStrike" cap="none" dirty="0">
                        <a:solidFill>
                          <a:srgbClr val="000000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  <a:sym typeface="Arial"/>
                      </a:endParaRPr>
                    </a:p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She would like to be informed and know more about crypto currencies</a:t>
                      </a:r>
                    </a:p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Time constraint to dig into finance topic by herself </a:t>
                      </a:r>
                    </a:p>
                    <a:p>
                      <a:pPr marL="128588" marR="0" lvl="0" indent="-12858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H" altLang="en-CH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Many banking applications are hard to use and not so convenient </a:t>
                      </a:r>
                    </a:p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endParaRPr lang="en-CH" sz="900" b="0" i="0" u="none" strike="noStrike" cap="none" dirty="0">
                        <a:solidFill>
                          <a:srgbClr val="000000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  <a:sym typeface="Arial"/>
                      </a:endParaRPr>
                    </a:p>
                  </a:txBody>
                  <a:tcPr marL="114300" marR="11430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6938485"/>
                  </a:ext>
                </a:extLst>
              </a:tr>
            </a:tbl>
          </a:graphicData>
        </a:graphic>
      </p:graphicFrame>
      <p:sp>
        <p:nvSpPr>
          <p:cNvPr id="65" name="CuadroTexto 395">
            <a:extLst>
              <a:ext uri="{FF2B5EF4-FFF2-40B4-BE49-F238E27FC236}">
                <a16:creationId xmlns:a16="http://schemas.microsoft.com/office/drawing/2014/main" id="{9EF7B3EA-A73E-47CF-B088-7C75C40AE3AD}"/>
              </a:ext>
            </a:extLst>
          </p:cNvPr>
          <p:cNvSpPr txBox="1"/>
          <p:nvPr/>
        </p:nvSpPr>
        <p:spPr>
          <a:xfrm flipH="1">
            <a:off x="6400098" y="3208714"/>
            <a:ext cx="1330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Personality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CF7D20-4326-4C31-8010-BF1428132ABC}"/>
              </a:ext>
            </a:extLst>
          </p:cNvPr>
          <p:cNvGraphicFramePr>
            <a:graphicFrameLocks noGrp="1"/>
          </p:cNvGraphicFramePr>
          <p:nvPr/>
        </p:nvGraphicFramePr>
        <p:xfrm>
          <a:off x="6390573" y="3538248"/>
          <a:ext cx="2210986" cy="548640"/>
        </p:xfrm>
        <a:graphic>
          <a:graphicData uri="http://schemas.openxmlformats.org/drawingml/2006/table">
            <a:tbl>
              <a:tblPr>
                <a:tableStyleId>{17134695-0543-4719-B30F-0A2641BF21B0}</a:tableStyleId>
              </a:tblPr>
              <a:tblGrid>
                <a:gridCol w="2210986">
                  <a:extLst>
                    <a:ext uri="{9D8B030D-6E8A-4147-A177-3AD203B41FA5}">
                      <a16:colId xmlns:a16="http://schemas.microsoft.com/office/drawing/2014/main" val="32978904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Emotional</a:t>
                      </a:r>
                    </a:p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Stable, calm</a:t>
                      </a:r>
                      <a:endParaRPr lang="en-CH" sz="900" b="0" i="0" u="none" strike="noStrike" cap="none" dirty="0">
                        <a:solidFill>
                          <a:srgbClr val="000000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  <a:sym typeface="Arial"/>
                      </a:endParaRPr>
                    </a:p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Discipline </a:t>
                      </a:r>
                      <a:endParaRPr lang="en-CH" sz="900" b="0" i="0" u="none" strike="noStrike" cap="none" dirty="0">
                        <a:solidFill>
                          <a:srgbClr val="000000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  <a:sym typeface="Arial"/>
                      </a:endParaRPr>
                    </a:p>
                    <a:p>
                      <a:pPr marL="128588" marR="0" lvl="0" indent="-12858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HK" sz="900" b="0" i="0" u="none" strike="noStrike" cap="none" dirty="0">
                          <a:solidFill>
                            <a:srgbClr val="000000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  <a:sym typeface="Arial"/>
                        </a:rPr>
                        <a:t>Reliable </a:t>
                      </a:r>
                      <a:endParaRPr lang="en-CH" sz="900" b="0" i="0" u="none" strike="noStrike" cap="none" dirty="0">
                        <a:solidFill>
                          <a:srgbClr val="000000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  <a:sym typeface="Arial"/>
                      </a:endParaRPr>
                    </a:p>
                  </a:txBody>
                  <a:tcPr marL="114300" marR="11430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8222860"/>
                  </a:ext>
                </a:extLst>
              </a:tr>
            </a:tbl>
          </a:graphicData>
        </a:graphic>
      </p:graphicFrame>
      <p:sp>
        <p:nvSpPr>
          <p:cNvPr id="66" name="CuadroTexto 395">
            <a:extLst>
              <a:ext uri="{FF2B5EF4-FFF2-40B4-BE49-F238E27FC236}">
                <a16:creationId xmlns:a16="http://schemas.microsoft.com/office/drawing/2014/main" id="{98C0BB7F-5D4C-47E1-9AD3-D8CD619F195C}"/>
              </a:ext>
            </a:extLst>
          </p:cNvPr>
          <p:cNvSpPr txBox="1"/>
          <p:nvPr/>
        </p:nvSpPr>
        <p:spPr>
          <a:xfrm flipH="1">
            <a:off x="6388372" y="4177355"/>
            <a:ext cx="182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Lato Semibold" panose="020F0502020204030203" pitchFamily="34" charset="0"/>
              </a:rPr>
              <a:t>Devices and channels</a:t>
            </a:r>
          </a:p>
        </p:txBody>
      </p:sp>
      <p:sp>
        <p:nvSpPr>
          <p:cNvPr id="67" name="Rectangle 56">
            <a:extLst>
              <a:ext uri="{FF2B5EF4-FFF2-40B4-BE49-F238E27FC236}">
                <a16:creationId xmlns:a16="http://schemas.microsoft.com/office/drawing/2014/main" id="{906A254F-8990-48DA-B4C1-E27B7A06186C}"/>
              </a:ext>
            </a:extLst>
          </p:cNvPr>
          <p:cNvSpPr/>
          <p:nvPr/>
        </p:nvSpPr>
        <p:spPr>
          <a:xfrm flipH="1">
            <a:off x="6414503" y="4457713"/>
            <a:ext cx="24878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Mobile apps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Websites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1089122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542610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TIMELINE</a:t>
            </a:r>
            <a:endParaRPr/>
          </a:p>
        </p:txBody>
      </p:sp>
      <p:sp>
        <p:nvSpPr>
          <p:cNvPr id="460" name="Google Shape;460;p45"/>
          <p:cNvSpPr txBox="1"/>
          <p:nvPr/>
        </p:nvSpPr>
        <p:spPr>
          <a:xfrm>
            <a:off x="2511103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Basic </a:t>
            </a:r>
            <a:r>
              <a:rPr lang="en-U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dialog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 flow.</a:t>
            </a:r>
          </a:p>
          <a:p>
            <a:r>
              <a:rPr lang="es" sz="1200" dirty="0" err="1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Provide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information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.</a:t>
            </a:r>
          </a:p>
        </p:txBody>
      </p:sp>
      <p:sp>
        <p:nvSpPr>
          <p:cNvPr id="461" name="Google Shape;461;p45"/>
          <p:cNvSpPr txBox="1"/>
          <p:nvPr/>
        </p:nvSpPr>
        <p:spPr>
          <a:xfrm>
            <a:off x="2486100" y="190764"/>
            <a:ext cx="1573931" cy="66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800" b="1" dirty="0">
                <a:solidFill>
                  <a:schemeClr val="dk1"/>
                </a:solidFill>
                <a:latin typeface="Livvic"/>
                <a:sym typeface="Livvic"/>
              </a:rPr>
              <a:t>BUILD BASIC BOT</a:t>
            </a:r>
            <a:endParaRPr lang="es" sz="1800" b="1" dirty="0">
              <a:solidFill>
                <a:schemeClr val="dk1"/>
              </a:solidFill>
              <a:latin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942975" y="2460601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5425753" y="705225"/>
            <a:ext cx="257788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Provide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interaction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with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portfolio.</a:t>
            </a:r>
          </a:p>
          <a:p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</a:rPr>
              <a:t>Send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</a:rPr>
              <a:t>conversation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</a:rPr>
              <a:t>summary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</a:rPr>
              <a:t> per email.</a:t>
            </a:r>
          </a:p>
        </p:txBody>
      </p:sp>
      <p:sp>
        <p:nvSpPr>
          <p:cNvPr id="473" name="Google Shape;473;p45"/>
          <p:cNvSpPr txBox="1"/>
          <p:nvPr/>
        </p:nvSpPr>
        <p:spPr>
          <a:xfrm>
            <a:off x="5400750" y="190763"/>
            <a:ext cx="1937071" cy="66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BUILD EXTENDED BOT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4019625" y="4191640"/>
            <a:ext cx="1720632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Present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chatbot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with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basic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functionality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.</a:t>
            </a:r>
            <a:endParaRPr lang="es" sz="1200" dirty="0" err="1">
              <a:solidFill>
                <a:schemeClr val="dk1"/>
              </a:solidFill>
              <a:latin typeface="Catamaran Light"/>
              <a:cs typeface="Catamaran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3994622" y="3912812"/>
            <a:ext cx="1311993" cy="40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sym typeface="Livvic"/>
              </a:rPr>
              <a:t>MIDTERM</a:t>
            </a:r>
            <a:endParaRPr lang="en-US" dirty="0"/>
          </a:p>
        </p:txBody>
      </p:sp>
      <p:cxnSp>
        <p:nvCxnSpPr>
          <p:cNvPr id="477" name="Google Shape;477;p45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5"/>
          <p:cNvSpPr txBox="1"/>
          <p:nvPr/>
        </p:nvSpPr>
        <p:spPr>
          <a:xfrm>
            <a:off x="1047825" y="4191640"/>
            <a:ext cx="1111461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200" dirty="0" err="1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The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challenge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begins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.</a:t>
            </a:r>
            <a:endParaRPr lang="es" sz="1200" dirty="0" err="1">
              <a:solidFill>
                <a:schemeClr val="dk1"/>
              </a:solidFill>
              <a:latin typeface="Catamaran Light"/>
              <a:ea typeface="Catamaran Light"/>
              <a:cs typeface="Catamaran Light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1028775" y="3894953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sym typeface="Livvic"/>
              </a:rPr>
              <a:t>START</a:t>
            </a:r>
            <a:endParaRPr lang="en-US" dirty="0"/>
          </a:p>
        </p:txBody>
      </p:sp>
      <p:cxnSp>
        <p:nvCxnSpPr>
          <p:cNvPr id="480" name="Google Shape;480;p45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45"/>
          <p:cNvSpPr txBox="1"/>
          <p:nvPr/>
        </p:nvSpPr>
        <p:spPr>
          <a:xfrm>
            <a:off x="685807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Present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chatbot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with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 extended </a:t>
            </a:r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functionality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.</a:t>
            </a:r>
            <a:endParaRPr lang="en-US" dirty="0" err="1">
              <a:solidFill>
                <a:schemeClr val="dk1"/>
              </a:solidFill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6839025" y="3894953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FINAL</a:t>
            </a:r>
            <a:endParaRPr sz="18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" name="Google Shape;461;p45">
            <a:extLst>
              <a:ext uri="{FF2B5EF4-FFF2-40B4-BE49-F238E27FC236}">
                <a16:creationId xmlns:a16="http://schemas.microsoft.com/office/drawing/2014/main" id="{DF1ADD8B-8BE3-0C9A-5FFA-94460F009C2A}"/>
              </a:ext>
            </a:extLst>
          </p:cNvPr>
          <p:cNvSpPr txBox="1"/>
          <p:nvPr/>
        </p:nvSpPr>
        <p:spPr>
          <a:xfrm>
            <a:off x="372741" y="190764"/>
            <a:ext cx="2169243" cy="66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" sz="1800" b="1" dirty="0">
                <a:solidFill>
                  <a:schemeClr val="dk1"/>
                </a:solidFill>
                <a:latin typeface="Livvic"/>
                <a:sym typeface="Livvic"/>
              </a:rPr>
              <a:t>DESIGN THINKING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4" name="Google Shape;460;p45">
            <a:extLst>
              <a:ext uri="{FF2B5EF4-FFF2-40B4-BE49-F238E27FC236}">
                <a16:creationId xmlns:a16="http://schemas.microsoft.com/office/drawing/2014/main" id="{8579A2AF-5153-2222-AFD0-0227DD9D4240}"/>
              </a:ext>
            </a:extLst>
          </p:cNvPr>
          <p:cNvSpPr txBox="1"/>
          <p:nvPr/>
        </p:nvSpPr>
        <p:spPr>
          <a:xfrm>
            <a:off x="546572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Brainstorm.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Understand customers.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Emphathy map.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tamaran Light"/>
                <a:cs typeface="Catamaran Light"/>
              </a:rPr>
              <a:t>As is &amp; To-be Scenario</a:t>
            </a:r>
            <a:endParaRPr lang="e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algn="r"/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Split tasks.</a:t>
            </a:r>
          </a:p>
          <a:p>
            <a:pPr algn="r"/>
            <a:endParaRPr lang="es"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</a:endParaRPr>
          </a:p>
        </p:txBody>
      </p:sp>
      <p:sp>
        <p:nvSpPr>
          <p:cNvPr id="35" name="Google Shape;461;p45">
            <a:extLst>
              <a:ext uri="{FF2B5EF4-FFF2-40B4-BE49-F238E27FC236}">
                <a16:creationId xmlns:a16="http://schemas.microsoft.com/office/drawing/2014/main" id="{4F73D774-C40C-F345-055D-5FA57BFD746D}"/>
              </a:ext>
            </a:extLst>
          </p:cNvPr>
          <p:cNvSpPr txBox="1"/>
          <p:nvPr/>
        </p:nvSpPr>
        <p:spPr>
          <a:xfrm>
            <a:off x="3230241" y="202670"/>
            <a:ext cx="2169243" cy="66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" sz="1800" b="1" dirty="0">
                <a:solidFill>
                  <a:schemeClr val="dk1"/>
                </a:solidFill>
                <a:latin typeface="Livvic"/>
                <a:sym typeface="Livvic"/>
              </a:rPr>
              <a:t>DESIGN THINKING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6" name="Google Shape;460;p45">
            <a:extLst>
              <a:ext uri="{FF2B5EF4-FFF2-40B4-BE49-F238E27FC236}">
                <a16:creationId xmlns:a16="http://schemas.microsoft.com/office/drawing/2014/main" id="{70B7AD14-C090-46A9-0CE7-C48CEB6A7907}"/>
              </a:ext>
            </a:extLst>
          </p:cNvPr>
          <p:cNvSpPr txBox="1"/>
          <p:nvPr/>
        </p:nvSpPr>
        <p:spPr>
          <a:xfrm>
            <a:off x="3481463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" sz="1200" dirty="0" err="1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Reflect</a:t>
            </a: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.</a:t>
            </a:r>
            <a:endParaRPr lang="en-US" dirty="0">
              <a:solidFill>
                <a:schemeClr val="dk1"/>
              </a:solidFill>
              <a:sym typeface="Catamaran Light"/>
            </a:endParaRPr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Observe.</a:t>
            </a:r>
            <a:endParaRPr lang="es" sz="1200" dirty="0">
              <a:solidFill>
                <a:schemeClr val="dk1"/>
              </a:solidFill>
              <a:latin typeface="Catamaran Light"/>
              <a:cs typeface="Catamaran Light"/>
            </a:endParaRPr>
          </a:p>
          <a:p>
            <a:pPr algn="r"/>
            <a:r>
              <a:rPr lang="es" sz="1200" dirty="0" err="1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Make</a:t>
            </a:r>
            <a:r>
              <a:rPr lang="es" sz="12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</a:rPr>
              <a:t>.</a:t>
            </a:r>
          </a:p>
          <a:p>
            <a:pPr algn="r"/>
            <a:endParaRPr lang="es" sz="1200" dirty="0">
              <a:solidFill>
                <a:schemeClr val="dk1"/>
              </a:solidFill>
              <a:latin typeface="Catamaran Light"/>
              <a:ea typeface="Catamaran Light"/>
              <a:cs typeface="Catamaran Light"/>
            </a:endParaRPr>
          </a:p>
        </p:txBody>
      </p:sp>
      <p:pic>
        <p:nvPicPr>
          <p:cNvPr id="1026" name="Picture 2" descr="How to apply the principles of IBM Enterprise Design Thinking to your next  project | Helios Design">
            <a:extLst>
              <a:ext uri="{FF2B5EF4-FFF2-40B4-BE49-F238E27FC236}">
                <a16:creationId xmlns:a16="http://schemas.microsoft.com/office/drawing/2014/main" id="{383BA7F6-532D-4355-BC6B-209ABEC0E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" r="10243"/>
          <a:stretch/>
        </p:blipFill>
        <p:spPr bwMode="auto">
          <a:xfrm>
            <a:off x="3082746" y="1663553"/>
            <a:ext cx="2118535" cy="4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15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34;p44">
            <a:extLst>
              <a:ext uri="{FF2B5EF4-FFF2-40B4-BE49-F238E27FC236}">
                <a16:creationId xmlns:a16="http://schemas.microsoft.com/office/drawing/2014/main" id="{D714847B-6F44-4265-9CC8-86EFEBC0B946}"/>
              </a:ext>
            </a:extLst>
          </p:cNvPr>
          <p:cNvSpPr/>
          <p:nvPr/>
        </p:nvSpPr>
        <p:spPr>
          <a:xfrm rot="16200000" flipH="1">
            <a:off x="5209261" y="2375769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4"/>
          <p:cNvSpPr/>
          <p:nvPr/>
        </p:nvSpPr>
        <p:spPr>
          <a:xfrm rot="5400000">
            <a:off x="1085592" y="23933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7083000" y="1450825"/>
            <a:ext cx="25224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FUTURE STEPS</a:t>
            </a:r>
            <a:endParaRPr dirty="0"/>
          </a:p>
        </p:txBody>
      </p:sp>
      <p:sp>
        <p:nvSpPr>
          <p:cNvPr id="437" name="Google Shape;437;p44"/>
          <p:cNvSpPr/>
          <p:nvPr/>
        </p:nvSpPr>
        <p:spPr>
          <a:xfrm rot="5400000">
            <a:off x="1085592" y="7458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919231" y="1072400"/>
            <a:ext cx="184122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s" sz="1800" dirty="0">
                <a:solidFill>
                  <a:schemeClr val="lt1"/>
                </a:solidFill>
              </a:rPr>
              <a:t>INVESTMENT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1060557" y="3769654"/>
            <a:ext cx="1705837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PORTFOLIO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1262430" y="1457300"/>
            <a:ext cx="1496624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Provide information of possible investments</a:t>
            </a:r>
            <a:endParaRPr lang="en-US" dirty="0" err="1">
              <a:solidFill>
                <a:schemeClr val="lt1"/>
              </a:solidFill>
            </a:endParaRPr>
          </a:p>
          <a:p>
            <a:pPr marL="0" indent="0" algn="r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SEARCH SKILLS </a:t>
            </a:r>
            <a:r>
              <a:rPr lang="es" sz="1000" dirty="0" err="1">
                <a:solidFill>
                  <a:schemeClr val="lt1"/>
                </a:solidFill>
              </a:rPr>
              <a:t>on</a:t>
            </a:r>
            <a:r>
              <a:rPr lang="es" sz="1000" dirty="0">
                <a:solidFill>
                  <a:schemeClr val="lt1"/>
                </a:solidFill>
              </a:rPr>
              <a:t> FAQ </a:t>
            </a:r>
            <a:r>
              <a:rPr lang="es" sz="1000" dirty="0" err="1">
                <a:solidFill>
                  <a:schemeClr val="lt1"/>
                </a:solidFill>
              </a:rPr>
              <a:t>from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broker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website</a:t>
            </a:r>
            <a:endParaRPr lang="es" sz="1000" dirty="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1193067" y="2928204"/>
            <a:ext cx="1567378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s" sz="1000" dirty="0" err="1">
                <a:solidFill>
                  <a:schemeClr val="lt1"/>
                </a:solidFill>
              </a:rPr>
              <a:t>Provide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information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about</a:t>
            </a:r>
            <a:r>
              <a:rPr lang="es" sz="1000" dirty="0">
                <a:solidFill>
                  <a:schemeClr val="lt1"/>
                </a:solidFill>
              </a:rPr>
              <a:t> portfolio performance</a:t>
            </a:r>
          </a:p>
          <a:p>
            <a:pPr marL="0" indent="0" algn="r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WEBHOOK ACTION</a:t>
            </a:r>
          </a:p>
          <a:p>
            <a:pPr marL="0" indent="0" algn="r">
              <a:lnSpc>
                <a:spcPct val="114999"/>
              </a:lnSpc>
              <a:spcAft>
                <a:spcPts val="1600"/>
              </a:spcAft>
              <a:buNone/>
            </a:pPr>
            <a:endParaRPr lang="es" sz="1000" dirty="0">
              <a:solidFill>
                <a:schemeClr val="lt1"/>
              </a:solidFill>
            </a:endParaRPr>
          </a:p>
        </p:txBody>
      </p:sp>
      <p:sp>
        <p:nvSpPr>
          <p:cNvPr id="17" name="Google Shape;434;p44">
            <a:extLst>
              <a:ext uri="{FF2B5EF4-FFF2-40B4-BE49-F238E27FC236}">
                <a16:creationId xmlns:a16="http://schemas.microsoft.com/office/drawing/2014/main" id="{75EDE92A-40CA-4BFE-845D-B9B4DC49AA83}"/>
              </a:ext>
            </a:extLst>
          </p:cNvPr>
          <p:cNvSpPr/>
          <p:nvPr/>
        </p:nvSpPr>
        <p:spPr>
          <a:xfrm rot="16200000" flipH="1">
            <a:off x="5209261" y="737459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40;p44">
            <a:extLst>
              <a:ext uri="{FF2B5EF4-FFF2-40B4-BE49-F238E27FC236}">
                <a16:creationId xmlns:a16="http://schemas.microsoft.com/office/drawing/2014/main" id="{4617EDD7-6CAC-C720-56D7-B6B1FDA80E07}"/>
              </a:ext>
            </a:extLst>
          </p:cNvPr>
          <p:cNvSpPr txBox="1">
            <a:spLocks/>
          </p:cNvSpPr>
          <p:nvPr/>
        </p:nvSpPr>
        <p:spPr>
          <a:xfrm>
            <a:off x="5281832" y="1111015"/>
            <a:ext cx="159868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s" sz="1800" dirty="0">
                <a:solidFill>
                  <a:schemeClr val="lt1"/>
                </a:solidFill>
              </a:rPr>
              <a:t>STT</a:t>
            </a:r>
            <a:endParaRPr lang="en-US" dirty="0"/>
          </a:p>
        </p:txBody>
      </p:sp>
      <p:sp>
        <p:nvSpPr>
          <p:cNvPr id="3" name="Google Shape;442;p44">
            <a:extLst>
              <a:ext uri="{FF2B5EF4-FFF2-40B4-BE49-F238E27FC236}">
                <a16:creationId xmlns:a16="http://schemas.microsoft.com/office/drawing/2014/main" id="{B3118F40-9AD0-F998-F20F-12CDBE2E30DC}"/>
              </a:ext>
            </a:extLst>
          </p:cNvPr>
          <p:cNvSpPr txBox="1">
            <a:spLocks/>
          </p:cNvSpPr>
          <p:nvPr/>
        </p:nvSpPr>
        <p:spPr>
          <a:xfrm flipH="1">
            <a:off x="5284363" y="1441854"/>
            <a:ext cx="1398325" cy="81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00" dirty="0" err="1">
                <a:solidFill>
                  <a:schemeClr val="bg1"/>
                </a:solidFill>
              </a:rPr>
              <a:t>Clients</a:t>
            </a:r>
            <a:r>
              <a:rPr lang="es" sz="1000" dirty="0">
                <a:solidFill>
                  <a:schemeClr val="bg1"/>
                </a:solidFill>
              </a:rPr>
              <a:t> can use </a:t>
            </a:r>
            <a:r>
              <a:rPr lang="es" sz="1000" dirty="0" err="1">
                <a:solidFill>
                  <a:schemeClr val="bg1"/>
                </a:solidFill>
              </a:rPr>
              <a:t>voice</a:t>
            </a:r>
            <a:r>
              <a:rPr lang="es" sz="1000" dirty="0">
                <a:solidFill>
                  <a:schemeClr val="bg1"/>
                </a:solidFill>
              </a:rPr>
              <a:t> interfaces </a:t>
            </a:r>
            <a:r>
              <a:rPr lang="es" sz="1000" dirty="0" err="1">
                <a:solidFill>
                  <a:schemeClr val="bg1"/>
                </a:solidFill>
              </a:rPr>
              <a:t>to</a:t>
            </a:r>
            <a:r>
              <a:rPr lang="es" sz="1000" dirty="0">
                <a:solidFill>
                  <a:schemeClr val="bg1"/>
                </a:solidFill>
              </a:rPr>
              <a:t> chat </a:t>
            </a:r>
            <a:r>
              <a:rPr lang="es" sz="1000" dirty="0" err="1">
                <a:solidFill>
                  <a:schemeClr val="bg1"/>
                </a:solidFill>
              </a:rPr>
              <a:t>with</a:t>
            </a:r>
            <a:r>
              <a:rPr lang="es" sz="1000" dirty="0">
                <a:solidFill>
                  <a:schemeClr val="bg1"/>
                </a:solidFill>
              </a:rPr>
              <a:t> </a:t>
            </a:r>
            <a:r>
              <a:rPr lang="es" sz="1000" dirty="0" err="1">
                <a:solidFill>
                  <a:schemeClr val="bg1"/>
                </a:solidFill>
              </a:rPr>
              <a:t>the</a:t>
            </a:r>
            <a:r>
              <a:rPr lang="es" sz="1000" dirty="0">
                <a:solidFill>
                  <a:schemeClr val="bg1"/>
                </a:solidFill>
              </a:rPr>
              <a:t> Yoyo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50" dirty="0">
                <a:solidFill>
                  <a:schemeClr val="bg1"/>
                </a:solidFill>
              </a:rPr>
              <a:t>STT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F10EC0-3E62-C75A-2640-F041E50DDE1B}"/>
              </a:ext>
            </a:extLst>
          </p:cNvPr>
          <p:cNvSpPr/>
          <p:nvPr/>
        </p:nvSpPr>
        <p:spPr>
          <a:xfrm>
            <a:off x="3012096" y="986997"/>
            <a:ext cx="1814897" cy="15832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3129653" y="1457300"/>
            <a:ext cx="1398325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00" dirty="0" err="1">
                <a:solidFill>
                  <a:schemeClr val="lt1"/>
                </a:solidFill>
              </a:rPr>
              <a:t>Buy</a:t>
            </a:r>
            <a:r>
              <a:rPr lang="es" sz="1000" dirty="0">
                <a:solidFill>
                  <a:schemeClr val="lt1"/>
                </a:solidFill>
              </a:rPr>
              <a:t> / </a:t>
            </a:r>
            <a:r>
              <a:rPr lang="es" sz="1000" dirty="0" err="1">
                <a:solidFill>
                  <a:schemeClr val="lt1"/>
                </a:solidFill>
              </a:rPr>
              <a:t>sell</a:t>
            </a:r>
            <a:r>
              <a:rPr lang="es" sz="1000" dirty="0">
                <a:solidFill>
                  <a:schemeClr val="lt1"/>
                </a:solidFill>
              </a:rPr>
              <a:t> a </a:t>
            </a:r>
            <a:r>
              <a:rPr lang="es" sz="1000" dirty="0" err="1">
                <a:solidFill>
                  <a:schemeClr val="lt1"/>
                </a:solidFill>
              </a:rPr>
              <a:t>certain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amount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of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an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asset</a:t>
            </a:r>
            <a:endParaRPr lang="en-US" dirty="0" err="1">
              <a:solidFill>
                <a:schemeClr val="lt1"/>
              </a:solidFill>
            </a:endParaRP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SLOTS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3134845" y="1072400"/>
            <a:ext cx="1598681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800" dirty="0">
                <a:solidFill>
                  <a:schemeClr val="lt1"/>
                </a:solidFill>
              </a:rPr>
              <a:t>BUY / SELL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27E122-D4D1-7A14-9CA0-B33F55CB1DD6}"/>
              </a:ext>
            </a:extLst>
          </p:cNvPr>
          <p:cNvSpPr/>
          <p:nvPr/>
        </p:nvSpPr>
        <p:spPr>
          <a:xfrm>
            <a:off x="2987246" y="2631990"/>
            <a:ext cx="1814897" cy="158320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3145911" y="3769654"/>
            <a:ext cx="1801087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SUMMARY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3129654" y="2928204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00" dirty="0" err="1">
                <a:solidFill>
                  <a:schemeClr val="lt1"/>
                </a:solidFill>
              </a:rPr>
              <a:t>Send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conversation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summary</a:t>
            </a:r>
            <a:r>
              <a:rPr lang="es" sz="1000" dirty="0">
                <a:solidFill>
                  <a:schemeClr val="lt1"/>
                </a:solidFill>
              </a:rPr>
              <a:t> </a:t>
            </a:r>
            <a:r>
              <a:rPr lang="es" sz="1000" dirty="0" err="1">
                <a:solidFill>
                  <a:schemeClr val="lt1"/>
                </a:solidFill>
              </a:rPr>
              <a:t>via</a:t>
            </a:r>
            <a:r>
              <a:rPr lang="es" sz="1000" dirty="0">
                <a:solidFill>
                  <a:schemeClr val="lt1"/>
                </a:solidFill>
              </a:rPr>
              <a:t> email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00" dirty="0">
                <a:solidFill>
                  <a:schemeClr val="lt1"/>
                </a:solidFill>
              </a:rPr>
              <a:t>WEBHOOK ACTION </a:t>
            </a:r>
          </a:p>
        </p:txBody>
      </p:sp>
      <p:sp>
        <p:nvSpPr>
          <p:cNvPr id="444" name="Google Shape;444;p44"/>
          <p:cNvSpPr/>
          <p:nvPr/>
        </p:nvSpPr>
        <p:spPr>
          <a:xfrm>
            <a:off x="2539193" y="2417185"/>
            <a:ext cx="776350" cy="412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4"/>
          <p:cNvSpPr/>
          <p:nvPr/>
        </p:nvSpPr>
        <p:spPr>
          <a:xfrm>
            <a:off x="2766411" y="242794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44;p44">
            <a:extLst>
              <a:ext uri="{FF2B5EF4-FFF2-40B4-BE49-F238E27FC236}">
                <a16:creationId xmlns:a16="http://schemas.microsoft.com/office/drawing/2014/main" id="{8216A1FB-657B-59BE-9DDD-E4AB96C8D69B}"/>
              </a:ext>
            </a:extLst>
          </p:cNvPr>
          <p:cNvSpPr/>
          <p:nvPr/>
        </p:nvSpPr>
        <p:spPr>
          <a:xfrm>
            <a:off x="4431321" y="2395161"/>
            <a:ext cx="776350" cy="412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47;p44">
            <a:extLst>
              <a:ext uri="{FF2B5EF4-FFF2-40B4-BE49-F238E27FC236}">
                <a16:creationId xmlns:a16="http://schemas.microsoft.com/office/drawing/2014/main" id="{A30720AB-4C4F-8052-C069-F5DD7C9AE7F4}"/>
              </a:ext>
            </a:extLst>
          </p:cNvPr>
          <p:cNvSpPr/>
          <p:nvPr/>
        </p:nvSpPr>
        <p:spPr>
          <a:xfrm>
            <a:off x="4658539" y="2410887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40;p44">
            <a:extLst>
              <a:ext uri="{FF2B5EF4-FFF2-40B4-BE49-F238E27FC236}">
                <a16:creationId xmlns:a16="http://schemas.microsoft.com/office/drawing/2014/main" id="{34EB3036-8116-4DCC-9CFC-5E8A5C26E847}"/>
              </a:ext>
            </a:extLst>
          </p:cNvPr>
          <p:cNvSpPr txBox="1">
            <a:spLocks/>
          </p:cNvSpPr>
          <p:nvPr/>
        </p:nvSpPr>
        <p:spPr>
          <a:xfrm>
            <a:off x="5281832" y="2724475"/>
            <a:ext cx="159868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s" sz="1800" dirty="0">
                <a:solidFill>
                  <a:schemeClr val="lt1"/>
                </a:solidFill>
              </a:rPr>
              <a:t>PRICE</a:t>
            </a:r>
            <a:endParaRPr lang="en-US" dirty="0"/>
          </a:p>
        </p:txBody>
      </p:sp>
      <p:sp>
        <p:nvSpPr>
          <p:cNvPr id="27" name="Google Shape;442;p44">
            <a:extLst>
              <a:ext uri="{FF2B5EF4-FFF2-40B4-BE49-F238E27FC236}">
                <a16:creationId xmlns:a16="http://schemas.microsoft.com/office/drawing/2014/main" id="{3AE52757-82C1-471E-8B2B-9AEA86D900FE}"/>
              </a:ext>
            </a:extLst>
          </p:cNvPr>
          <p:cNvSpPr txBox="1">
            <a:spLocks/>
          </p:cNvSpPr>
          <p:nvPr/>
        </p:nvSpPr>
        <p:spPr>
          <a:xfrm flipH="1">
            <a:off x="5284363" y="3055314"/>
            <a:ext cx="1398325" cy="81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50" dirty="0">
                <a:solidFill>
                  <a:schemeClr val="bg1"/>
                </a:solidFill>
              </a:rPr>
              <a:t>Price 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s" sz="1050" dirty="0">
                <a:solidFill>
                  <a:schemeClr val="bg1"/>
                </a:solidFill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4222521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>
            <a:spLocks noGrp="1"/>
          </p:cNvSpPr>
          <p:nvPr>
            <p:ph type="subTitle" idx="1"/>
          </p:nvPr>
        </p:nvSpPr>
        <p:spPr>
          <a:xfrm flipH="1">
            <a:off x="250051" y="2430609"/>
            <a:ext cx="2317049" cy="741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dirty="0"/>
              <a:t>BOT WITH BASIC FUNCTIONALITY</a:t>
            </a:r>
          </a:p>
          <a:p>
            <a:pPr marL="0" indent="0"/>
            <a:r>
              <a:rPr lang="es" dirty="0" err="1"/>
              <a:t>Provide</a:t>
            </a:r>
            <a:r>
              <a:rPr lang="es" dirty="0"/>
              <a:t> general </a:t>
            </a:r>
            <a:r>
              <a:rPr lang="es" dirty="0" err="1"/>
              <a:t>info</a:t>
            </a:r>
            <a:r>
              <a:rPr lang="es" dirty="0"/>
              <a:t> </a:t>
            </a:r>
            <a:r>
              <a:rPr lang="es" dirty="0" err="1"/>
              <a:t>about</a:t>
            </a:r>
            <a:r>
              <a:rPr lang="es" dirty="0"/>
              <a:t> a token.</a:t>
            </a:r>
          </a:p>
          <a:p>
            <a:pPr marL="0" indent="0"/>
            <a:r>
              <a:rPr lang="es" dirty="0" err="1"/>
              <a:t>Provide</a:t>
            </a:r>
            <a:r>
              <a:rPr lang="es" dirty="0"/>
              <a:t> </a:t>
            </a:r>
            <a:r>
              <a:rPr lang="es" dirty="0" err="1"/>
              <a:t>trend</a:t>
            </a:r>
            <a:r>
              <a:rPr lang="es" dirty="0"/>
              <a:t> </a:t>
            </a:r>
            <a:r>
              <a:rPr lang="es" dirty="0" err="1"/>
              <a:t>info</a:t>
            </a:r>
            <a:r>
              <a:rPr lang="es" dirty="0"/>
              <a:t> </a:t>
            </a:r>
            <a:r>
              <a:rPr lang="es" dirty="0" err="1"/>
              <a:t>from</a:t>
            </a:r>
            <a:r>
              <a:rPr lang="es" dirty="0"/>
              <a:t> </a:t>
            </a:r>
            <a:r>
              <a:rPr lang="es" dirty="0" err="1"/>
              <a:t>reddit</a:t>
            </a:r>
            <a:r>
              <a:rPr lang="es" dirty="0"/>
              <a:t>.</a:t>
            </a:r>
          </a:p>
          <a:p>
            <a:pPr marL="0" indent="0"/>
            <a:endParaRPr lang="es" dirty="0"/>
          </a:p>
          <a:p>
            <a:pPr marL="0" indent="0"/>
            <a:endParaRPr lang="es" dirty="0"/>
          </a:p>
          <a:p>
            <a:pPr marL="0" indent="0"/>
            <a:endParaRPr lang="es" dirty="0"/>
          </a:p>
        </p:txBody>
      </p:sp>
      <p:pic>
        <p:nvPicPr>
          <p:cNvPr id="417" name="Google Shape;417;p43"/>
          <p:cNvPicPr preferRelativeResize="0"/>
          <p:nvPr/>
        </p:nvPicPr>
        <p:blipFill rotWithShape="1">
          <a:blip r:embed="rId3">
            <a:alphaModFix/>
          </a:blip>
          <a:srcRect b="57510"/>
          <a:stretch/>
        </p:blipFill>
        <p:spPr>
          <a:xfrm>
            <a:off x="0" y="3300350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/>
          <p:cNvPicPr preferRelativeResize="0"/>
          <p:nvPr/>
        </p:nvPicPr>
        <p:blipFill rotWithShape="1">
          <a:blip r:embed="rId4">
            <a:alphaModFix/>
          </a:blip>
          <a:srcRect t="28752" b="28757"/>
          <a:stretch/>
        </p:blipFill>
        <p:spPr>
          <a:xfrm>
            <a:off x="2638425" y="1920163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 rotWithShape="1">
          <a:blip r:embed="rId5">
            <a:alphaModFix/>
          </a:blip>
          <a:srcRect t="28755" b="28755"/>
          <a:stretch/>
        </p:blipFill>
        <p:spPr>
          <a:xfrm>
            <a:off x="0" y="540000"/>
            <a:ext cx="4600573" cy="13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422" name="Google Shape;422;p43"/>
          <p:cNvSpPr/>
          <p:nvPr/>
        </p:nvSpPr>
        <p:spPr>
          <a:xfrm>
            <a:off x="3924225" y="330035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STAGE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4682003" y="1022199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dirty="0"/>
              <a:t>DESIGN THINKING</a:t>
            </a:r>
          </a:p>
          <a:p>
            <a:pPr marL="0" indent="0"/>
            <a:r>
              <a:rPr lang="es" dirty="0"/>
              <a:t>Who </a:t>
            </a:r>
            <a:r>
              <a:rPr lang="es" dirty="0" err="1"/>
              <a:t>is</a:t>
            </a:r>
            <a:r>
              <a:rPr lang="es" dirty="0"/>
              <a:t> </a:t>
            </a:r>
            <a:r>
              <a:rPr lang="es" dirty="0" err="1"/>
              <a:t>this</a:t>
            </a:r>
            <a:r>
              <a:rPr lang="es" dirty="0"/>
              <a:t> </a:t>
            </a:r>
            <a:r>
              <a:rPr lang="es" dirty="0" err="1"/>
              <a:t>bot</a:t>
            </a:r>
            <a:r>
              <a:rPr lang="es" dirty="0"/>
              <a:t> </a:t>
            </a:r>
            <a:r>
              <a:rPr lang="es" dirty="0" err="1"/>
              <a:t>for</a:t>
            </a:r>
            <a:r>
              <a:rPr lang="es" dirty="0"/>
              <a:t>?</a:t>
            </a:r>
          </a:p>
          <a:p>
            <a:pPr marL="0" indent="0"/>
            <a:r>
              <a:rPr lang="es" dirty="0" err="1"/>
              <a:t>What</a:t>
            </a:r>
            <a:r>
              <a:rPr lang="es" dirty="0"/>
              <a:t> </a:t>
            </a:r>
            <a:r>
              <a:rPr lang="es" dirty="0" err="1"/>
              <a:t>functionality</a:t>
            </a:r>
            <a:r>
              <a:rPr lang="es" dirty="0"/>
              <a:t> </a:t>
            </a:r>
            <a:r>
              <a:rPr lang="es" dirty="0" err="1"/>
              <a:t>does</a:t>
            </a:r>
            <a:r>
              <a:rPr lang="es" dirty="0"/>
              <a:t> </a:t>
            </a:r>
            <a:r>
              <a:rPr lang="es" dirty="0" err="1"/>
              <a:t>it</a:t>
            </a:r>
            <a:r>
              <a:rPr lang="es" dirty="0"/>
              <a:t> </a:t>
            </a:r>
            <a:r>
              <a:rPr lang="es" dirty="0" err="1"/>
              <a:t>need</a:t>
            </a:r>
            <a:r>
              <a:rPr lang="es" dirty="0"/>
              <a:t>?</a:t>
            </a:r>
          </a:p>
          <a:p>
            <a:pPr marL="0" indent="0"/>
            <a:r>
              <a:rPr lang="es" dirty="0" err="1"/>
              <a:t>How</a:t>
            </a:r>
            <a:r>
              <a:rPr lang="es" dirty="0"/>
              <a:t> </a:t>
            </a:r>
            <a:r>
              <a:rPr lang="es" dirty="0" err="1"/>
              <a:t>to</a:t>
            </a:r>
            <a:r>
              <a:rPr lang="es" dirty="0"/>
              <a:t> set up </a:t>
            </a:r>
            <a:r>
              <a:rPr lang="es" dirty="0" err="1"/>
              <a:t>the</a:t>
            </a:r>
            <a:r>
              <a:rPr lang="es" dirty="0"/>
              <a:t> </a:t>
            </a:r>
            <a:r>
              <a:rPr lang="es" dirty="0" err="1"/>
              <a:t>bot</a:t>
            </a:r>
            <a:r>
              <a:rPr lang="es" dirty="0"/>
              <a:t>?</a:t>
            </a:r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682003" y="66429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STAGE 1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427" name="Google Shape;427;p43"/>
          <p:cNvSpPr txBox="1">
            <a:spLocks noGrp="1"/>
          </p:cNvSpPr>
          <p:nvPr>
            <p:ph type="subTitle" idx="4"/>
          </p:nvPr>
        </p:nvSpPr>
        <p:spPr>
          <a:xfrm>
            <a:off x="4682003" y="3806784"/>
            <a:ext cx="3173353" cy="1094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dirty="0"/>
              <a:t>BOT WITH EXTENDED FUNCTIONALITY</a:t>
            </a:r>
          </a:p>
          <a:p>
            <a:pPr marL="0" indent="0"/>
            <a:r>
              <a:rPr lang="es" dirty="0" err="1"/>
              <a:t>Provide</a:t>
            </a:r>
            <a:r>
              <a:rPr lang="es" dirty="0"/>
              <a:t> </a:t>
            </a:r>
            <a:r>
              <a:rPr lang="es" dirty="0" err="1"/>
              <a:t>description</a:t>
            </a:r>
            <a:r>
              <a:rPr lang="es" dirty="0"/>
              <a:t> </a:t>
            </a:r>
            <a:r>
              <a:rPr lang="es" dirty="0" err="1"/>
              <a:t>of</a:t>
            </a:r>
            <a:r>
              <a:rPr lang="es" dirty="0"/>
              <a:t> </a:t>
            </a:r>
            <a:r>
              <a:rPr lang="es" dirty="0" err="1"/>
              <a:t>possible</a:t>
            </a:r>
            <a:r>
              <a:rPr lang="es" dirty="0"/>
              <a:t> </a:t>
            </a:r>
            <a:r>
              <a:rPr lang="es" dirty="0" err="1"/>
              <a:t>investments</a:t>
            </a:r>
            <a:r>
              <a:rPr lang="es" dirty="0"/>
              <a:t>.</a:t>
            </a:r>
          </a:p>
          <a:p>
            <a:pPr marL="0" indent="0"/>
            <a:r>
              <a:rPr lang="es" dirty="0" err="1"/>
              <a:t>Buy</a:t>
            </a:r>
            <a:r>
              <a:rPr lang="es" dirty="0"/>
              <a:t> / </a:t>
            </a:r>
            <a:r>
              <a:rPr lang="es" dirty="0" err="1"/>
              <a:t>sell</a:t>
            </a:r>
            <a:r>
              <a:rPr lang="es" dirty="0"/>
              <a:t> a </a:t>
            </a:r>
            <a:r>
              <a:rPr lang="es" dirty="0" err="1"/>
              <a:t>certain</a:t>
            </a:r>
            <a:r>
              <a:rPr lang="es" dirty="0"/>
              <a:t> </a:t>
            </a:r>
            <a:r>
              <a:rPr lang="es" dirty="0" err="1"/>
              <a:t>amount</a:t>
            </a:r>
            <a:r>
              <a:rPr lang="es" dirty="0"/>
              <a:t> </a:t>
            </a:r>
            <a:r>
              <a:rPr lang="es" dirty="0" err="1"/>
              <a:t>of</a:t>
            </a:r>
            <a:r>
              <a:rPr lang="es" dirty="0"/>
              <a:t> </a:t>
            </a:r>
            <a:r>
              <a:rPr lang="es" dirty="0" err="1"/>
              <a:t>an</a:t>
            </a:r>
            <a:r>
              <a:rPr lang="es" dirty="0"/>
              <a:t> </a:t>
            </a:r>
            <a:r>
              <a:rPr lang="es" dirty="0" err="1"/>
              <a:t>asset</a:t>
            </a:r>
            <a:r>
              <a:rPr lang="es" dirty="0"/>
              <a:t>.</a:t>
            </a:r>
            <a:endParaRPr lang="es"/>
          </a:p>
          <a:p>
            <a:pPr marL="0" indent="0"/>
            <a:r>
              <a:rPr lang="es" dirty="0" err="1"/>
              <a:t>Provide</a:t>
            </a:r>
            <a:r>
              <a:rPr lang="es" dirty="0"/>
              <a:t> </a:t>
            </a:r>
            <a:r>
              <a:rPr lang="es" dirty="0" err="1"/>
              <a:t>info</a:t>
            </a:r>
            <a:r>
              <a:rPr lang="es" dirty="0"/>
              <a:t> </a:t>
            </a:r>
            <a:r>
              <a:rPr lang="es" dirty="0" err="1"/>
              <a:t>about</a:t>
            </a:r>
            <a:r>
              <a:rPr lang="es" dirty="0"/>
              <a:t> </a:t>
            </a:r>
            <a:r>
              <a:rPr lang="es" dirty="0" err="1"/>
              <a:t>user's</a:t>
            </a:r>
            <a:r>
              <a:rPr lang="es" dirty="0"/>
              <a:t> portfolio performance.</a:t>
            </a:r>
          </a:p>
          <a:p>
            <a:pPr marL="0" indent="0"/>
            <a:r>
              <a:rPr lang="es" dirty="0" err="1"/>
              <a:t>Provide</a:t>
            </a:r>
            <a:r>
              <a:rPr lang="es" dirty="0"/>
              <a:t> </a:t>
            </a:r>
            <a:r>
              <a:rPr lang="es" dirty="0" err="1"/>
              <a:t>conversation</a:t>
            </a:r>
            <a:r>
              <a:rPr lang="es" dirty="0"/>
              <a:t> as </a:t>
            </a:r>
            <a:r>
              <a:rPr lang="es" dirty="0" err="1"/>
              <a:t>summary</a:t>
            </a:r>
            <a:r>
              <a:rPr lang="es" dirty="0"/>
              <a:t> per email.</a:t>
            </a:r>
          </a:p>
          <a:p>
            <a:pPr marL="0" indent="0"/>
            <a:endParaRPr lang="es"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3436790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STAGE 3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3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768749" y="2123400"/>
            <a:ext cx="3803251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USE CASE &amp; </a:t>
            </a:r>
            <a:br>
              <a:rPr lang="es" dirty="0"/>
            </a:br>
            <a:r>
              <a:rPr lang="es" dirty="0"/>
              <a:t>USER PERSONA 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85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63;p27">
            <a:extLst>
              <a:ext uri="{FF2B5EF4-FFF2-40B4-BE49-F238E27FC236}">
                <a16:creationId xmlns:a16="http://schemas.microsoft.com/office/drawing/2014/main" id="{71F5AAE4-4D30-95C7-E546-2A9DACF29748}"/>
              </a:ext>
            </a:extLst>
          </p:cNvPr>
          <p:cNvSpPr/>
          <p:nvPr/>
        </p:nvSpPr>
        <p:spPr>
          <a:xfrm>
            <a:off x="86295" y="965522"/>
            <a:ext cx="2822333" cy="363449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rot="-5400000" flipH="1">
            <a:off x="4215852" y="2302864"/>
            <a:ext cx="1041713" cy="36317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Neo Bank Yo</a:t>
            </a:r>
            <a:endParaRPr lang="de-DE" b="1" dirty="0">
              <a:solidFill>
                <a:schemeClr val="bg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77607" y="-27490"/>
            <a:ext cx="8388785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dirty="0"/>
              <a:t>Smart Invest with Neo Bank "Yo"</a:t>
            </a:r>
            <a:endParaRPr dirty="0"/>
          </a:p>
        </p:txBody>
      </p:sp>
      <p:sp>
        <p:nvSpPr>
          <p:cNvPr id="2" name="Google Shape;164;p27">
            <a:extLst>
              <a:ext uri="{FF2B5EF4-FFF2-40B4-BE49-F238E27FC236}">
                <a16:creationId xmlns:a16="http://schemas.microsoft.com/office/drawing/2014/main" id="{B0773E06-3551-842B-20AF-12BAF0355453}"/>
              </a:ext>
            </a:extLst>
          </p:cNvPr>
          <p:cNvSpPr txBox="1">
            <a:spLocks/>
          </p:cNvSpPr>
          <p:nvPr/>
        </p:nvSpPr>
        <p:spPr>
          <a:xfrm flipH="1">
            <a:off x="5914442" y="1213405"/>
            <a:ext cx="3033614" cy="7319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r>
              <a:rPr lang="de-DE" sz="1100" b="1" dirty="0"/>
              <a:t>Simple banking services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100" dirty="0"/>
              <a:t>Accounts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100" dirty="0"/>
              <a:t>Payments</a:t>
            </a:r>
          </a:p>
          <a:p>
            <a:pPr marL="0" indent="0" algn="ctr"/>
            <a:endParaRPr lang="de-DE" dirty="0"/>
          </a:p>
        </p:txBody>
      </p:sp>
      <p:sp>
        <p:nvSpPr>
          <p:cNvPr id="9" name="Google Shape;164;p27">
            <a:extLst>
              <a:ext uri="{FF2B5EF4-FFF2-40B4-BE49-F238E27FC236}">
                <a16:creationId xmlns:a16="http://schemas.microsoft.com/office/drawing/2014/main" id="{25B572ED-5A91-42E2-14E2-8551607F1118}"/>
              </a:ext>
            </a:extLst>
          </p:cNvPr>
          <p:cNvSpPr txBox="1">
            <a:spLocks/>
          </p:cNvSpPr>
          <p:nvPr/>
        </p:nvSpPr>
        <p:spPr>
          <a:xfrm flipH="1">
            <a:off x="5914442" y="2535990"/>
            <a:ext cx="3067183" cy="19111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l"/>
            <a:endParaRPr lang="de-DE" sz="1100" b="1" dirty="0"/>
          </a:p>
          <a:p>
            <a:pPr marL="0" indent="0" algn="l"/>
            <a:r>
              <a:rPr lang="de-DE" sz="1100" b="1" dirty="0"/>
              <a:t>Investment information solutions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100" dirty="0"/>
              <a:t>Information on all </a:t>
            </a:r>
            <a:r>
              <a:rPr lang="en-US" sz="1100" dirty="0"/>
              <a:t>assets</a:t>
            </a:r>
            <a:r>
              <a:rPr lang="de-DE" sz="1100" dirty="0"/>
              <a:t> via </a:t>
            </a:r>
            <a:r>
              <a:rPr lang="en-US" sz="1100" dirty="0"/>
              <a:t>one</a:t>
            </a:r>
            <a:r>
              <a:rPr lang="de-DE" sz="1100" dirty="0"/>
              <a:t> interface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100" dirty="0"/>
              <a:t>Latest </a:t>
            </a:r>
            <a:r>
              <a:rPr lang="en-US" sz="1100" dirty="0"/>
              <a:t>news</a:t>
            </a:r>
            <a:r>
              <a:rPr lang="de-DE" sz="1100" dirty="0"/>
              <a:t> on </a:t>
            </a:r>
            <a:r>
              <a:rPr lang="en-US" sz="1100" dirty="0"/>
              <a:t>trending</a:t>
            </a:r>
            <a:r>
              <a:rPr lang="de-DE" sz="1100" dirty="0"/>
              <a:t> </a:t>
            </a:r>
            <a:r>
              <a:rPr lang="en-US" sz="1100" dirty="0"/>
              <a:t>assets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dirty="0"/>
              <a:t>Conversation</a:t>
            </a:r>
            <a:r>
              <a:rPr lang="de-DE" sz="1100" dirty="0"/>
              <a:t> </a:t>
            </a:r>
            <a:r>
              <a:rPr lang="en-US" sz="1100" dirty="0"/>
              <a:t>summary</a:t>
            </a:r>
            <a:r>
              <a:rPr lang="de-DE" sz="1100" dirty="0"/>
              <a:t> </a:t>
            </a:r>
            <a:r>
              <a:rPr lang="en-US" sz="1100" dirty="0"/>
              <a:t>to</a:t>
            </a:r>
            <a:r>
              <a:rPr lang="de-DE" sz="1100" dirty="0"/>
              <a:t> </a:t>
            </a:r>
            <a:r>
              <a:rPr lang="en-US" sz="1100" dirty="0"/>
              <a:t>clients</a:t>
            </a:r>
            <a:r>
              <a:rPr lang="de-DE" sz="1100" dirty="0"/>
              <a:t>‘ email</a:t>
            </a:r>
          </a:p>
          <a:p>
            <a:pPr marL="0" indent="0" algn="l"/>
            <a:endParaRPr lang="de-DE" sz="1100" dirty="0"/>
          </a:p>
          <a:p>
            <a:pPr marL="0" indent="0" algn="l"/>
            <a:r>
              <a:rPr lang="de-DE" sz="1100" b="1" dirty="0"/>
              <a:t>Order solutions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DE" sz="1100" dirty="0"/>
              <a:t>Buy &amp; </a:t>
            </a:r>
            <a:r>
              <a:rPr lang="en-US" sz="1100" dirty="0"/>
              <a:t>sell</a:t>
            </a:r>
            <a:r>
              <a:rPr lang="de-DE" sz="1100" dirty="0"/>
              <a:t>, </a:t>
            </a:r>
            <a:r>
              <a:rPr lang="en-US" sz="1100" dirty="0"/>
              <a:t>advanced</a:t>
            </a:r>
            <a:r>
              <a:rPr lang="de-DE" sz="1100" dirty="0"/>
              <a:t> </a:t>
            </a:r>
            <a:r>
              <a:rPr lang="en-US" sz="1100" dirty="0"/>
              <a:t>orders</a:t>
            </a:r>
            <a:r>
              <a:rPr lang="de-DE" sz="1100" dirty="0"/>
              <a:t> (</a:t>
            </a:r>
            <a:r>
              <a:rPr lang="en-US" sz="1100" dirty="0"/>
              <a:t>stoploss</a:t>
            </a:r>
            <a:r>
              <a:rPr lang="de-DE" sz="1100" dirty="0"/>
              <a:t>, </a:t>
            </a:r>
            <a:r>
              <a:rPr lang="en-US" sz="1100" dirty="0"/>
              <a:t>market</a:t>
            </a:r>
            <a:r>
              <a:rPr lang="de-DE" sz="1100" dirty="0"/>
              <a:t>, </a:t>
            </a:r>
            <a:r>
              <a:rPr lang="en-US" sz="1100" dirty="0"/>
              <a:t>limit</a:t>
            </a:r>
            <a:r>
              <a:rPr lang="de-DE" sz="1100" dirty="0"/>
              <a:t>)</a:t>
            </a:r>
          </a:p>
        </p:txBody>
      </p:sp>
      <p:sp>
        <p:nvSpPr>
          <p:cNvPr id="3" name="Google Shape;164;p27">
            <a:extLst>
              <a:ext uri="{FF2B5EF4-FFF2-40B4-BE49-F238E27FC236}">
                <a16:creationId xmlns:a16="http://schemas.microsoft.com/office/drawing/2014/main" id="{1F25F9E1-602A-6046-D9BC-BE07F495F76A}"/>
              </a:ext>
            </a:extLst>
          </p:cNvPr>
          <p:cNvSpPr txBox="1">
            <a:spLocks/>
          </p:cNvSpPr>
          <p:nvPr/>
        </p:nvSpPr>
        <p:spPr>
          <a:xfrm rot="-5400000" flipH="1">
            <a:off x="4961253" y="2944889"/>
            <a:ext cx="1002282" cy="363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None/>
              <a:defRPr sz="1200" b="0" i="0" u="none" strike="noStrike" cap="none">
                <a:solidFill>
                  <a:srgbClr val="434343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tamaran Light"/>
              <a:buNone/>
              <a:defRPr sz="28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de-DE" b="1" dirty="0"/>
              <a:t>Chatbot</a:t>
            </a:r>
          </a:p>
          <a:p>
            <a:pPr marL="0" indent="0"/>
            <a:endParaRPr lang="de-DE" dirty="0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1AF5438-9ABC-1A63-12C7-113350975711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4937304" y="1579404"/>
            <a:ext cx="977138" cy="735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33E75E1-B0B4-39A7-DFA6-F08402D51320}"/>
              </a:ext>
            </a:extLst>
          </p:cNvPr>
          <p:cNvCxnSpPr>
            <a:cxnSpLocks/>
          </p:cNvCxnSpPr>
          <p:nvPr/>
        </p:nvCxnSpPr>
        <p:spPr>
          <a:xfrm>
            <a:off x="4939421" y="2294530"/>
            <a:ext cx="290946" cy="853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C958E8E-60B1-86AE-E288-0FEB366A2EB4}"/>
              </a:ext>
            </a:extLst>
          </p:cNvPr>
          <p:cNvCxnSpPr/>
          <p:nvPr/>
        </p:nvCxnSpPr>
        <p:spPr>
          <a:xfrm>
            <a:off x="5652908" y="3090453"/>
            <a:ext cx="235934" cy="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i&amp;m AG - ti-m-ag - firmen - swiss made software">
            <a:extLst>
              <a:ext uri="{FF2B5EF4-FFF2-40B4-BE49-F238E27FC236}">
                <a16:creationId xmlns:a16="http://schemas.microsoft.com/office/drawing/2014/main" id="{B7392DE0-139C-4792-9935-895D9FEA8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032" y="976257"/>
            <a:ext cx="1188869" cy="61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 Verbindung mit Pfeil 12">
            <a:extLst>
              <a:ext uri="{FF2B5EF4-FFF2-40B4-BE49-F238E27FC236}">
                <a16:creationId xmlns:a16="http://schemas.microsoft.com/office/drawing/2014/main" id="{87C12CFA-6A4C-4C77-8B8F-8088C1E71DBB}"/>
              </a:ext>
            </a:extLst>
          </p:cNvPr>
          <p:cNvCxnSpPr>
            <a:cxnSpLocks/>
          </p:cNvCxnSpPr>
          <p:nvPr/>
        </p:nvCxnSpPr>
        <p:spPr>
          <a:xfrm>
            <a:off x="4744467" y="1610453"/>
            <a:ext cx="0" cy="354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86AE685-D0BB-47AC-8106-F68B71268F51}"/>
              </a:ext>
            </a:extLst>
          </p:cNvPr>
          <p:cNvSpPr/>
          <p:nvPr/>
        </p:nvSpPr>
        <p:spPr>
          <a:xfrm>
            <a:off x="7799551" y="919881"/>
            <a:ext cx="1094868" cy="393477"/>
          </a:xfrm>
          <a:prstGeom prst="wedgeRoundRectCallout">
            <a:avLst>
              <a:gd name="adj1" fmla="val -26476"/>
              <a:gd name="adj2" fmla="val 84556"/>
              <a:gd name="adj3" fmla="val 16667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Existing</a:t>
            </a:r>
            <a:endParaRPr lang="en-CH" sz="1200" dirty="0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813C322C-8198-48C0-ACDF-3DDA1E57E9B4}"/>
              </a:ext>
            </a:extLst>
          </p:cNvPr>
          <p:cNvSpPr/>
          <p:nvPr/>
        </p:nvSpPr>
        <p:spPr>
          <a:xfrm>
            <a:off x="7799551" y="2196281"/>
            <a:ext cx="1094868" cy="393477"/>
          </a:xfrm>
          <a:prstGeom prst="wedgeRoundRectCallout">
            <a:avLst>
              <a:gd name="adj1" fmla="val -28733"/>
              <a:gd name="adj2" fmla="val 84198"/>
              <a:gd name="adj3" fmla="val 16667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Desire</a:t>
            </a:r>
            <a:endParaRPr lang="en-CH" sz="1200" dirty="0"/>
          </a:p>
        </p:txBody>
      </p:sp>
      <p:pic>
        <p:nvPicPr>
          <p:cNvPr id="22" name="Picture Placeholder 5" descr="A person wearing glasses&#10;&#10;Description automatically generated">
            <a:extLst>
              <a:ext uri="{FF2B5EF4-FFF2-40B4-BE49-F238E27FC236}">
                <a16:creationId xmlns:a16="http://schemas.microsoft.com/office/drawing/2014/main" id="{E15DA055-D4D4-AA8D-33EE-052242AB4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0" b="18280"/>
          <a:stretch>
            <a:fillRect/>
          </a:stretch>
        </p:blipFill>
        <p:spPr>
          <a:xfrm>
            <a:off x="839214" y="1614603"/>
            <a:ext cx="1227821" cy="1168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3" name="Gerade Verbindung mit Pfeil 4">
            <a:extLst>
              <a:ext uri="{FF2B5EF4-FFF2-40B4-BE49-F238E27FC236}">
                <a16:creationId xmlns:a16="http://schemas.microsoft.com/office/drawing/2014/main" id="{855E69C2-B745-46AF-BCD3-C14EC0317024}"/>
              </a:ext>
            </a:extLst>
          </p:cNvPr>
          <p:cNvCxnSpPr>
            <a:cxnSpLocks/>
          </p:cNvCxnSpPr>
          <p:nvPr/>
        </p:nvCxnSpPr>
        <p:spPr>
          <a:xfrm>
            <a:off x="2907775" y="2535990"/>
            <a:ext cx="14555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0E3B7F3-CADE-81B6-FB7C-C72C7DF597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38"/>
          <a:stretch/>
        </p:blipFill>
        <p:spPr>
          <a:xfrm>
            <a:off x="4928749" y="3651172"/>
            <a:ext cx="957838" cy="8498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89D640-1B0D-9966-BE85-591D498F9770}"/>
              </a:ext>
            </a:extLst>
          </p:cNvPr>
          <p:cNvSpPr txBox="1"/>
          <p:nvPr/>
        </p:nvSpPr>
        <p:spPr>
          <a:xfrm>
            <a:off x="427841" y="3306672"/>
            <a:ext cx="224456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Invest money via a Neo-bank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News &amp; info on assets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Immediate solutions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Save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86FB86-313E-7FDA-47B2-24FBACF301B1}"/>
              </a:ext>
            </a:extLst>
          </p:cNvPr>
          <p:cNvSpPr txBox="1"/>
          <p:nvPr/>
        </p:nvSpPr>
        <p:spPr>
          <a:xfrm>
            <a:off x="914400" y="4770206"/>
            <a:ext cx="120091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Livvic" pitchFamily="2" charset="0"/>
              </a:rPr>
              <a:t>Customer</a:t>
            </a:r>
            <a:endParaRPr lang="en-CH" b="1" dirty="0">
              <a:solidFill>
                <a:schemeClr val="accent5">
                  <a:lumMod val="75000"/>
                </a:schemeClr>
              </a:solidFill>
              <a:latin typeface="Livvic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9D862A-B10B-3E31-6F79-BD8B40F13823}"/>
              </a:ext>
            </a:extLst>
          </p:cNvPr>
          <p:cNvSpPr txBox="1"/>
          <p:nvPr/>
        </p:nvSpPr>
        <p:spPr>
          <a:xfrm>
            <a:off x="6205364" y="4770206"/>
            <a:ext cx="120091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ivvic" pitchFamily="2" charset="0"/>
              </a:rPr>
              <a:t>Company</a:t>
            </a:r>
            <a:endParaRPr lang="en-CH" b="1" dirty="0">
              <a:solidFill>
                <a:schemeClr val="bg1"/>
              </a:solidFill>
              <a:latin typeface="Livvic" pitchFamily="2" charset="0"/>
            </a:endParaRPr>
          </a:p>
        </p:txBody>
      </p:sp>
      <p:cxnSp>
        <p:nvCxnSpPr>
          <p:cNvPr id="24" name="Gerade Verbindung mit Pfeil 4">
            <a:extLst>
              <a:ext uri="{FF2B5EF4-FFF2-40B4-BE49-F238E27FC236}">
                <a16:creationId xmlns:a16="http://schemas.microsoft.com/office/drawing/2014/main" id="{9C55CFB9-FBF8-F80C-6B0C-908F31D8D35F}"/>
              </a:ext>
            </a:extLst>
          </p:cNvPr>
          <p:cNvCxnSpPr>
            <a:cxnSpLocks/>
          </p:cNvCxnSpPr>
          <p:nvPr/>
        </p:nvCxnSpPr>
        <p:spPr>
          <a:xfrm flipH="1">
            <a:off x="2907775" y="4151430"/>
            <a:ext cx="20105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79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4" grpId="0" build="p" animBg="1"/>
      <p:bldP spid="2" grpId="0" animBg="1"/>
      <p:bldP spid="9" grpId="0" animBg="1"/>
      <p:bldP spid="3" grpId="0" animBg="1"/>
      <p:bldP spid="11" grpId="0" animBg="1"/>
      <p:bldP spid="21" grpId="0" animBg="1"/>
      <p:bldP spid="27" grpId="0"/>
      <p:bldP spid="25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4">
            <a:extLst>
              <a:ext uri="{FF2B5EF4-FFF2-40B4-BE49-F238E27FC236}">
                <a16:creationId xmlns:a16="http://schemas.microsoft.com/office/drawing/2014/main" id="{CBA02708-E3F0-7442-AC74-F3BA16FA6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586" y="8441520"/>
            <a:ext cx="272151" cy="335990"/>
          </a:xfrm>
          <a:custGeom>
            <a:avLst/>
            <a:gdLst>
              <a:gd name="T0" fmla="*/ 174 w 358"/>
              <a:gd name="T1" fmla="*/ 0 h 442"/>
              <a:gd name="T2" fmla="*/ 357 w 358"/>
              <a:gd name="T3" fmla="*/ 441 h 442"/>
              <a:gd name="T4" fmla="*/ 174 w 358"/>
              <a:gd name="T5" fmla="*/ 341 h 442"/>
              <a:gd name="T6" fmla="*/ 0 w 358"/>
              <a:gd name="T7" fmla="*/ 441 h 442"/>
              <a:gd name="T8" fmla="*/ 174 w 358"/>
              <a:gd name="T9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8" h="442">
                <a:moveTo>
                  <a:pt x="174" y="0"/>
                </a:moveTo>
                <a:lnTo>
                  <a:pt x="357" y="441"/>
                </a:lnTo>
                <a:lnTo>
                  <a:pt x="174" y="341"/>
                </a:lnTo>
                <a:lnTo>
                  <a:pt x="0" y="441"/>
                </a:lnTo>
                <a:lnTo>
                  <a:pt x="174" y="0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25"/>
          </a:p>
        </p:txBody>
      </p:sp>
      <p:sp>
        <p:nvSpPr>
          <p:cNvPr id="39" name="CuadroTexto 350">
            <a:extLst>
              <a:ext uri="{FF2B5EF4-FFF2-40B4-BE49-F238E27FC236}">
                <a16:creationId xmlns:a16="http://schemas.microsoft.com/office/drawing/2014/main" id="{8519ECC9-8773-F34E-8B4A-0D3BA1CCAE31}"/>
              </a:ext>
            </a:extLst>
          </p:cNvPr>
          <p:cNvSpPr txBox="1"/>
          <p:nvPr/>
        </p:nvSpPr>
        <p:spPr>
          <a:xfrm>
            <a:off x="2060340" y="82560"/>
            <a:ext cx="4990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Livvic" pitchFamily="2" charset="0"/>
                <a:ea typeface="Lato Heavy" charset="0"/>
                <a:cs typeface="Poppins" pitchFamily="2" charset="77"/>
              </a:rPr>
              <a:t>Summary of user persona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CC93B-830C-304A-8B80-2F41FF6B83E4}"/>
              </a:ext>
            </a:extLst>
          </p:cNvPr>
          <p:cNvGrpSpPr/>
          <p:nvPr/>
        </p:nvGrpSpPr>
        <p:grpSpPr>
          <a:xfrm>
            <a:off x="1427210" y="811608"/>
            <a:ext cx="3495321" cy="2296262"/>
            <a:chOff x="6114387" y="3148609"/>
            <a:chExt cx="7908508" cy="612336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637643-E2AC-F045-8EC5-DC679EE30939}"/>
                </a:ext>
              </a:extLst>
            </p:cNvPr>
            <p:cNvGrpSpPr/>
            <p:nvPr/>
          </p:nvGrpSpPr>
          <p:grpSpPr>
            <a:xfrm>
              <a:off x="6116216" y="3291333"/>
              <a:ext cx="2330255" cy="2747834"/>
              <a:chOff x="6755391" y="3196740"/>
              <a:chExt cx="2330255" cy="2747834"/>
            </a:xfrm>
          </p:grpSpPr>
          <p:sp>
            <p:nvSpPr>
              <p:cNvPr id="50" name="CuadroTexto 395">
                <a:extLst>
                  <a:ext uri="{FF2B5EF4-FFF2-40B4-BE49-F238E27FC236}">
                    <a16:creationId xmlns:a16="http://schemas.microsoft.com/office/drawing/2014/main" id="{82EAEE05-E965-FE40-A466-BADF051C193A}"/>
                  </a:ext>
                </a:extLst>
              </p:cNvPr>
              <p:cNvSpPr txBox="1"/>
              <p:nvPr/>
            </p:nvSpPr>
            <p:spPr>
              <a:xfrm flipH="1">
                <a:off x="6755391" y="5205910"/>
                <a:ext cx="233025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>
                        <a:lumMod val="7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Education</a:t>
                </a:r>
              </a:p>
            </p:txBody>
          </p:sp>
          <p:sp>
            <p:nvSpPr>
              <p:cNvPr id="52" name="CuadroTexto 395">
                <a:extLst>
                  <a:ext uri="{FF2B5EF4-FFF2-40B4-BE49-F238E27FC236}">
                    <a16:creationId xmlns:a16="http://schemas.microsoft.com/office/drawing/2014/main" id="{35FFA9C5-B31B-A14E-9B8B-83AE916B2799}"/>
                  </a:ext>
                </a:extLst>
              </p:cNvPr>
              <p:cNvSpPr txBox="1"/>
              <p:nvPr/>
            </p:nvSpPr>
            <p:spPr>
              <a:xfrm flipH="1">
                <a:off x="6755391" y="4154636"/>
                <a:ext cx="233025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>
                        <a:lumMod val="7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Roles</a:t>
                </a:r>
              </a:p>
            </p:txBody>
          </p:sp>
          <p:sp>
            <p:nvSpPr>
              <p:cNvPr id="54" name="CuadroTexto 395">
                <a:extLst>
                  <a:ext uri="{FF2B5EF4-FFF2-40B4-BE49-F238E27FC236}">
                    <a16:creationId xmlns:a16="http://schemas.microsoft.com/office/drawing/2014/main" id="{6883D6AD-4169-4B48-AA19-515CCF44D437}"/>
                  </a:ext>
                </a:extLst>
              </p:cNvPr>
              <p:cNvSpPr txBox="1"/>
              <p:nvPr/>
            </p:nvSpPr>
            <p:spPr>
              <a:xfrm flipH="1">
                <a:off x="6755391" y="3196740"/>
                <a:ext cx="233025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>
                        <a:lumMod val="7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Age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7B985B-B69E-7946-9E92-5AF3C1C5EA92}"/>
                </a:ext>
              </a:extLst>
            </p:cNvPr>
            <p:cNvSpPr/>
            <p:nvPr/>
          </p:nvSpPr>
          <p:spPr>
            <a:xfrm>
              <a:off x="10125544" y="3148609"/>
              <a:ext cx="3891174" cy="788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20-35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6C23A3B-AD99-AC4B-91FC-6A39065C5B05}"/>
                </a:ext>
              </a:extLst>
            </p:cNvPr>
            <p:cNvSpPr/>
            <p:nvPr/>
          </p:nvSpPr>
          <p:spPr>
            <a:xfrm>
              <a:off x="10112491" y="4228939"/>
              <a:ext cx="3891174" cy="788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Various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874E27-C9F8-1847-92E7-3184569B5D1F}"/>
                </a:ext>
              </a:extLst>
            </p:cNvPr>
            <p:cNvSpPr/>
            <p:nvPr/>
          </p:nvSpPr>
          <p:spPr>
            <a:xfrm>
              <a:off x="10131721" y="5333701"/>
              <a:ext cx="3891174" cy="788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Various 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762B242-36CC-3A4C-B1BF-FB9ABBE22649}"/>
                </a:ext>
              </a:extLst>
            </p:cNvPr>
            <p:cNvGrpSpPr/>
            <p:nvPr/>
          </p:nvGrpSpPr>
          <p:grpSpPr>
            <a:xfrm>
              <a:off x="6114387" y="6312217"/>
              <a:ext cx="4663622" cy="2837306"/>
              <a:chOff x="-2133111" y="6217624"/>
              <a:chExt cx="4663622" cy="2837306"/>
            </a:xfrm>
          </p:grpSpPr>
          <p:sp>
            <p:nvSpPr>
              <p:cNvPr id="63" name="CuadroTexto 395">
                <a:extLst>
                  <a:ext uri="{FF2B5EF4-FFF2-40B4-BE49-F238E27FC236}">
                    <a16:creationId xmlns:a16="http://schemas.microsoft.com/office/drawing/2014/main" id="{77969579-9D31-8C42-8359-66D194A99680}"/>
                  </a:ext>
                </a:extLst>
              </p:cNvPr>
              <p:cNvSpPr txBox="1"/>
              <p:nvPr/>
            </p:nvSpPr>
            <p:spPr>
              <a:xfrm flipH="1">
                <a:off x="-2133111" y="8316266"/>
                <a:ext cx="46636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>
                        <a:lumMod val="7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Knowledge on finance</a:t>
                </a:r>
              </a:p>
            </p:txBody>
          </p:sp>
          <p:sp>
            <p:nvSpPr>
              <p:cNvPr id="64" name="CuadroTexto 395">
                <a:extLst>
                  <a:ext uri="{FF2B5EF4-FFF2-40B4-BE49-F238E27FC236}">
                    <a16:creationId xmlns:a16="http://schemas.microsoft.com/office/drawing/2014/main" id="{30213EB3-FFC1-824D-84FF-BA2A2E45AD09}"/>
                  </a:ext>
                </a:extLst>
              </p:cNvPr>
              <p:cNvSpPr txBox="1"/>
              <p:nvPr/>
            </p:nvSpPr>
            <p:spPr>
              <a:xfrm flipH="1">
                <a:off x="-2124932" y="7250178"/>
                <a:ext cx="233025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>
                        <a:lumMod val="7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Lifestyle</a:t>
                </a:r>
              </a:p>
            </p:txBody>
          </p:sp>
          <p:sp>
            <p:nvSpPr>
              <p:cNvPr id="65" name="CuadroTexto 395">
                <a:extLst>
                  <a:ext uri="{FF2B5EF4-FFF2-40B4-BE49-F238E27FC236}">
                    <a16:creationId xmlns:a16="http://schemas.microsoft.com/office/drawing/2014/main" id="{F24EA51B-5979-EA4E-9EBF-D05322A9F620}"/>
                  </a:ext>
                </a:extLst>
              </p:cNvPr>
              <p:cNvSpPr txBox="1"/>
              <p:nvPr/>
            </p:nvSpPr>
            <p:spPr>
              <a:xfrm flipH="1">
                <a:off x="-2124932" y="6217624"/>
                <a:ext cx="233025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>
                        <a:lumMod val="7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 Semibold" panose="020F0502020204030203" pitchFamily="34" charset="0"/>
                  </a:rPr>
                  <a:t>Language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2C5B63C-6BDD-AB49-9A15-36667DEB99AF}"/>
                </a:ext>
              </a:extLst>
            </p:cNvPr>
            <p:cNvSpPr/>
            <p:nvPr/>
          </p:nvSpPr>
          <p:spPr>
            <a:xfrm>
              <a:off x="10131719" y="6339274"/>
              <a:ext cx="3891174" cy="788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English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18D39C-946E-B84A-BF7A-B73F8287107F}"/>
                </a:ext>
              </a:extLst>
            </p:cNvPr>
            <p:cNvSpPr/>
            <p:nvPr/>
          </p:nvSpPr>
          <p:spPr>
            <a:xfrm>
              <a:off x="10131716" y="7394679"/>
              <a:ext cx="3891176" cy="788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Busy, modern &amp; urban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06E25A-29CD-6143-98CE-F2A72AE2F6F2}"/>
                </a:ext>
              </a:extLst>
            </p:cNvPr>
            <p:cNvSpPr/>
            <p:nvPr/>
          </p:nvSpPr>
          <p:spPr>
            <a:xfrm>
              <a:off x="10131719" y="8483030"/>
              <a:ext cx="3891174" cy="7889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Low to medium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074A992-D2DC-0B4D-B0F7-1FC771513C4C}"/>
              </a:ext>
            </a:extLst>
          </p:cNvPr>
          <p:cNvGrpSpPr/>
          <p:nvPr/>
        </p:nvGrpSpPr>
        <p:grpSpPr>
          <a:xfrm>
            <a:off x="0" y="3428539"/>
            <a:ext cx="9145403" cy="1714961"/>
            <a:chOff x="-10091" y="8021746"/>
            <a:chExt cx="24861573" cy="56942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6B1FFA-D7F0-9647-992C-ECD49B0E6F56}"/>
                </a:ext>
              </a:extLst>
            </p:cNvPr>
            <p:cNvSpPr/>
            <p:nvPr/>
          </p:nvSpPr>
          <p:spPr>
            <a:xfrm>
              <a:off x="16564291" y="8021746"/>
              <a:ext cx="8287191" cy="56942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CEE2CA6-F204-D744-A6CC-42FEF3E70DB3}"/>
                </a:ext>
              </a:extLst>
            </p:cNvPr>
            <p:cNvSpPr/>
            <p:nvPr/>
          </p:nvSpPr>
          <p:spPr>
            <a:xfrm>
              <a:off x="8087512" y="8021746"/>
              <a:ext cx="8476781" cy="569425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1FC630A-2A6C-C54B-9236-2E1F524F2085}"/>
                </a:ext>
              </a:extLst>
            </p:cNvPr>
            <p:cNvSpPr/>
            <p:nvPr/>
          </p:nvSpPr>
          <p:spPr>
            <a:xfrm>
              <a:off x="-10091" y="8021746"/>
              <a:ext cx="8097603" cy="56942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88A2D9-86AB-F04D-9E89-17DD14600707}"/>
              </a:ext>
            </a:extLst>
          </p:cNvPr>
          <p:cNvGrpSpPr/>
          <p:nvPr/>
        </p:nvGrpSpPr>
        <p:grpSpPr>
          <a:xfrm>
            <a:off x="337717" y="3530932"/>
            <a:ext cx="2178987" cy="1558118"/>
            <a:chOff x="9067689" y="8970473"/>
            <a:chExt cx="5810633" cy="4154986"/>
          </a:xfrm>
        </p:grpSpPr>
        <p:sp>
          <p:nvSpPr>
            <p:cNvPr id="68" name="CuadroTexto 395">
              <a:extLst>
                <a:ext uri="{FF2B5EF4-FFF2-40B4-BE49-F238E27FC236}">
                  <a16:creationId xmlns:a16="http://schemas.microsoft.com/office/drawing/2014/main" id="{741A9285-3FA1-FA44-8E79-1EE830539E27}"/>
                </a:ext>
              </a:extLst>
            </p:cNvPr>
            <p:cNvSpPr txBox="1"/>
            <p:nvPr/>
          </p:nvSpPr>
          <p:spPr>
            <a:xfrm flipH="1">
              <a:off x="9067692" y="8970473"/>
              <a:ext cx="35483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Personality</a:t>
              </a:r>
            </a:p>
          </p:txBody>
        </p:sp>
        <p:sp>
          <p:nvSpPr>
            <p:cNvPr id="69" name="Rectangle 56">
              <a:extLst>
                <a:ext uri="{FF2B5EF4-FFF2-40B4-BE49-F238E27FC236}">
                  <a16:creationId xmlns:a16="http://schemas.microsoft.com/office/drawing/2014/main" id="{3011FC10-8DC2-4B4C-B658-671430C24524}"/>
                </a:ext>
              </a:extLst>
            </p:cNvPr>
            <p:cNvSpPr/>
            <p:nvPr/>
          </p:nvSpPr>
          <p:spPr>
            <a:xfrm flipH="1">
              <a:off x="9067689" y="9555247"/>
              <a:ext cx="5810633" cy="3570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Active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Young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Bold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Swag &amp; trendy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Clear life goals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Solid wants &amp; needs 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Tech-savvy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Risk tolerance</a:t>
              </a:r>
            </a:p>
            <a:p>
              <a:endParaRPr lang="en-US" sz="9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68EF5D3-5E76-CD40-B8F0-3B20DB921485}"/>
              </a:ext>
            </a:extLst>
          </p:cNvPr>
          <p:cNvGrpSpPr/>
          <p:nvPr/>
        </p:nvGrpSpPr>
        <p:grpSpPr>
          <a:xfrm>
            <a:off x="3280193" y="3530932"/>
            <a:ext cx="2476841" cy="1281119"/>
            <a:chOff x="9067683" y="8970473"/>
            <a:chExt cx="6604910" cy="3416321"/>
          </a:xfrm>
        </p:grpSpPr>
        <p:sp>
          <p:nvSpPr>
            <p:cNvPr id="71" name="CuadroTexto 395">
              <a:extLst>
                <a:ext uri="{FF2B5EF4-FFF2-40B4-BE49-F238E27FC236}">
                  <a16:creationId xmlns:a16="http://schemas.microsoft.com/office/drawing/2014/main" id="{D144F561-9487-D244-8AA8-3A9CF018D3D7}"/>
                </a:ext>
              </a:extLst>
            </p:cNvPr>
            <p:cNvSpPr txBox="1"/>
            <p:nvPr/>
          </p:nvSpPr>
          <p:spPr>
            <a:xfrm flipH="1">
              <a:off x="9067692" y="8970473"/>
              <a:ext cx="35483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Goals &amp; Needs</a:t>
              </a:r>
            </a:p>
          </p:txBody>
        </p:sp>
        <p:sp>
          <p:nvSpPr>
            <p:cNvPr id="72" name="Rectangle 56">
              <a:extLst>
                <a:ext uri="{FF2B5EF4-FFF2-40B4-BE49-F238E27FC236}">
                  <a16:creationId xmlns:a16="http://schemas.microsoft.com/office/drawing/2014/main" id="{68037837-8C61-F64B-840D-4728200B8FD5}"/>
                </a:ext>
              </a:extLst>
            </p:cNvPr>
            <p:cNvSpPr/>
            <p:nvPr/>
          </p:nvSpPr>
          <p:spPr>
            <a:xfrm flipH="1">
              <a:off x="9067683" y="9555247"/>
              <a:ext cx="6604910" cy="2831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Invest money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Info about financial news, assets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Especially interested in crypto currencies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Convenient, user-friendly, cool &amp; young conversations with the chatbot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Problems solved </a:t>
              </a:r>
            </a:p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Save time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CA7F613-433A-C64A-927B-4469E41122E1}"/>
              </a:ext>
            </a:extLst>
          </p:cNvPr>
          <p:cNvGrpSpPr/>
          <p:nvPr/>
        </p:nvGrpSpPr>
        <p:grpSpPr>
          <a:xfrm>
            <a:off x="6531676" y="3552561"/>
            <a:ext cx="2178987" cy="1419619"/>
            <a:chOff x="9067689" y="8970473"/>
            <a:chExt cx="5810633" cy="3785655"/>
          </a:xfrm>
        </p:grpSpPr>
        <p:sp>
          <p:nvSpPr>
            <p:cNvPr id="74" name="CuadroTexto 395">
              <a:extLst>
                <a:ext uri="{FF2B5EF4-FFF2-40B4-BE49-F238E27FC236}">
                  <a16:creationId xmlns:a16="http://schemas.microsoft.com/office/drawing/2014/main" id="{6BB4AFA7-F284-4B4D-9A10-328C6B5E8B0D}"/>
                </a:ext>
              </a:extLst>
            </p:cNvPr>
            <p:cNvSpPr txBox="1"/>
            <p:nvPr/>
          </p:nvSpPr>
          <p:spPr>
            <a:xfrm flipH="1">
              <a:off x="9067692" y="8970473"/>
              <a:ext cx="35483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Frustrations</a:t>
              </a:r>
            </a:p>
          </p:txBody>
        </p:sp>
        <p:sp>
          <p:nvSpPr>
            <p:cNvPr id="75" name="Rectangle 56">
              <a:extLst>
                <a:ext uri="{FF2B5EF4-FFF2-40B4-BE49-F238E27FC236}">
                  <a16:creationId xmlns:a16="http://schemas.microsoft.com/office/drawing/2014/main" id="{4E400CF6-8C4A-A14A-BB77-DE983A35E26C}"/>
                </a:ext>
              </a:extLst>
            </p:cNvPr>
            <p:cNvSpPr/>
            <p:nvPr/>
          </p:nvSpPr>
          <p:spPr>
            <a:xfrm flipH="1">
              <a:off x="9067689" y="9555247"/>
              <a:ext cx="5810633" cy="3200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No time to gather news from different websites</a:t>
              </a:r>
            </a:p>
            <a:p>
              <a:pPr marL="128588" indent="-128588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Unreliable information</a:t>
              </a:r>
            </a:p>
            <a:p>
              <a:pPr marL="128588" indent="-128588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Hard-to-use interface</a:t>
              </a:r>
            </a:p>
            <a:p>
              <a:pPr marL="128588" indent="-128588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Complicated banking procedure</a:t>
              </a:r>
            </a:p>
            <a:p>
              <a:pPr marL="128588" indent="-128588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Problems are asked but not solve or take long time to solve</a:t>
              </a:r>
            </a:p>
            <a:p>
              <a:pPr marL="128588" indent="-128588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9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Old-fashion banking style</a:t>
              </a:r>
            </a:p>
          </p:txBody>
        </p:sp>
      </p:grpSp>
      <p:pic>
        <p:nvPicPr>
          <p:cNvPr id="35" name="Picture Placeholder 5" descr="A person wearing glasses&#10;&#10;Description automatically generated">
            <a:extLst>
              <a:ext uri="{FF2B5EF4-FFF2-40B4-BE49-F238E27FC236}">
                <a16:creationId xmlns:a16="http://schemas.microsoft.com/office/drawing/2014/main" id="{598FB15A-8466-1EDA-8F01-C52B8BE60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0" b="18280"/>
          <a:stretch>
            <a:fillRect/>
          </a:stretch>
        </p:blipFill>
        <p:spPr>
          <a:xfrm>
            <a:off x="238353" y="775896"/>
            <a:ext cx="941450" cy="8957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Placeholder 3" descr="A picture containing person, man, suit, young&#10;&#10;Description automatically generated">
            <a:extLst>
              <a:ext uri="{FF2B5EF4-FFF2-40B4-BE49-F238E27FC236}">
                <a16:creationId xmlns:a16="http://schemas.microsoft.com/office/drawing/2014/main" id="{5E6F5BEF-2C1D-3752-4BE0-1C0BCEACA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18655" r="13673" b="30416"/>
          <a:stretch/>
        </p:blipFill>
        <p:spPr>
          <a:xfrm>
            <a:off x="201914" y="2075261"/>
            <a:ext cx="970269" cy="940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746B6C-73BE-5B31-2ACF-D272194618E6}"/>
              </a:ext>
            </a:extLst>
          </p:cNvPr>
          <p:cNvGrpSpPr/>
          <p:nvPr/>
        </p:nvGrpSpPr>
        <p:grpSpPr>
          <a:xfrm>
            <a:off x="5966600" y="828541"/>
            <a:ext cx="2588152" cy="2002083"/>
            <a:chOff x="7940180" y="621882"/>
            <a:chExt cx="2588152" cy="2002083"/>
          </a:xfrm>
        </p:grpSpPr>
        <p:sp>
          <p:nvSpPr>
            <p:cNvPr id="34" name="CuadroTexto 395">
              <a:extLst>
                <a:ext uri="{FF2B5EF4-FFF2-40B4-BE49-F238E27FC236}">
                  <a16:creationId xmlns:a16="http://schemas.microsoft.com/office/drawing/2014/main" id="{AC21E5B9-11FB-2A94-40E5-E5ED8ADD5CDC}"/>
                </a:ext>
              </a:extLst>
            </p:cNvPr>
            <p:cNvSpPr txBox="1"/>
            <p:nvPr/>
          </p:nvSpPr>
          <p:spPr>
            <a:xfrm flipH="1">
              <a:off x="7946529" y="621882"/>
              <a:ext cx="2097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Semibold" panose="020F0502020204030203" pitchFamily="34" charset="0"/>
                </a:rPr>
                <a:t>Preference for the chatbot</a:t>
              </a:r>
            </a:p>
          </p:txBody>
        </p:sp>
        <p:sp>
          <p:nvSpPr>
            <p:cNvPr id="36" name="CuadroTexto 395">
              <a:extLst>
                <a:ext uri="{FF2B5EF4-FFF2-40B4-BE49-F238E27FC236}">
                  <a16:creationId xmlns:a16="http://schemas.microsoft.com/office/drawing/2014/main" id="{DD76EE78-3711-4D3A-6016-44783ACA64D4}"/>
                </a:ext>
              </a:extLst>
            </p:cNvPr>
            <p:cNvSpPr txBox="1"/>
            <p:nvPr/>
          </p:nvSpPr>
          <p:spPr>
            <a:xfrm flipH="1">
              <a:off x="7940180" y="1407043"/>
              <a:ext cx="2303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Young language &amp; friendly tone</a:t>
              </a:r>
            </a:p>
          </p:txBody>
        </p:sp>
        <p:sp>
          <p:nvSpPr>
            <p:cNvPr id="37" name="CuadroTexto 395">
              <a:extLst>
                <a:ext uri="{FF2B5EF4-FFF2-40B4-BE49-F238E27FC236}">
                  <a16:creationId xmlns:a16="http://schemas.microsoft.com/office/drawing/2014/main" id="{D94E92C3-3D6D-C037-939E-C8298F7C6D79}"/>
                </a:ext>
              </a:extLst>
            </p:cNvPr>
            <p:cNvSpPr txBox="1"/>
            <p:nvPr/>
          </p:nvSpPr>
          <p:spPr>
            <a:xfrm flipH="1">
              <a:off x="7940180" y="2281700"/>
              <a:ext cx="10923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Ease of use</a:t>
              </a:r>
            </a:p>
          </p:txBody>
        </p:sp>
        <p:sp>
          <p:nvSpPr>
            <p:cNvPr id="38" name="CuadroTexto 395">
              <a:extLst>
                <a:ext uri="{FF2B5EF4-FFF2-40B4-BE49-F238E27FC236}">
                  <a16:creationId xmlns:a16="http://schemas.microsoft.com/office/drawing/2014/main" id="{5A7041CA-891B-ECC8-8774-C3B8E57398A3}"/>
                </a:ext>
              </a:extLst>
            </p:cNvPr>
            <p:cNvSpPr txBox="1"/>
            <p:nvPr/>
          </p:nvSpPr>
          <p:spPr>
            <a:xfrm flipH="1">
              <a:off x="7940180" y="980779"/>
              <a:ext cx="2303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Cool design</a:t>
              </a:r>
            </a:p>
          </p:txBody>
        </p:sp>
        <p:sp>
          <p:nvSpPr>
            <p:cNvPr id="40" name="CuadroTexto 395">
              <a:extLst>
                <a:ext uri="{FF2B5EF4-FFF2-40B4-BE49-F238E27FC236}">
                  <a16:creationId xmlns:a16="http://schemas.microsoft.com/office/drawing/2014/main" id="{4FEFB2B8-376B-48A4-EF3F-A5B9A4D3718E}"/>
                </a:ext>
              </a:extLst>
            </p:cNvPr>
            <p:cNvSpPr txBox="1"/>
            <p:nvPr/>
          </p:nvSpPr>
          <p:spPr>
            <a:xfrm flipH="1">
              <a:off x="7940180" y="1851959"/>
              <a:ext cx="258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Convenience, save time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EE42A10-E097-460B-0851-4EADF63C9307}"/>
                </a:ext>
              </a:extLst>
            </p:cNvPr>
            <p:cNvGrpSpPr/>
            <p:nvPr/>
          </p:nvGrpSpPr>
          <p:grpSpPr>
            <a:xfrm>
              <a:off x="7988755" y="1213148"/>
              <a:ext cx="2455147" cy="1410817"/>
              <a:chOff x="15714090" y="5294555"/>
              <a:chExt cx="5314390" cy="3762178"/>
            </a:xfrm>
          </p:grpSpPr>
          <p:sp>
            <p:nvSpPr>
              <p:cNvPr id="42" name="Rounded Rectangle 40">
                <a:extLst>
                  <a:ext uri="{FF2B5EF4-FFF2-40B4-BE49-F238E27FC236}">
                    <a16:creationId xmlns:a16="http://schemas.microsoft.com/office/drawing/2014/main" id="{092814F7-E26E-8F89-7972-87BE795EA0A4}"/>
                  </a:ext>
                </a:extLst>
              </p:cNvPr>
              <p:cNvSpPr/>
              <p:nvPr/>
            </p:nvSpPr>
            <p:spPr>
              <a:xfrm>
                <a:off x="15714092" y="8749774"/>
                <a:ext cx="5314388" cy="2533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FF5361F3-71F8-341D-86A5-6301E3FACD5D}"/>
                  </a:ext>
                </a:extLst>
              </p:cNvPr>
              <p:cNvSpPr/>
              <p:nvPr/>
            </p:nvSpPr>
            <p:spPr>
              <a:xfrm>
                <a:off x="15714094" y="8749773"/>
                <a:ext cx="4881976" cy="30696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4" name="Rounded Rectangle 45">
                <a:extLst>
                  <a:ext uri="{FF2B5EF4-FFF2-40B4-BE49-F238E27FC236}">
                    <a16:creationId xmlns:a16="http://schemas.microsoft.com/office/drawing/2014/main" id="{38FC76A9-4146-A651-EA80-DAA22C5B92AA}"/>
                  </a:ext>
                </a:extLst>
              </p:cNvPr>
              <p:cNvSpPr/>
              <p:nvPr/>
            </p:nvSpPr>
            <p:spPr>
              <a:xfrm>
                <a:off x="15714092" y="7593526"/>
                <a:ext cx="5314388" cy="2533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5" name="Rounded Rectangle 47">
                <a:extLst>
                  <a:ext uri="{FF2B5EF4-FFF2-40B4-BE49-F238E27FC236}">
                    <a16:creationId xmlns:a16="http://schemas.microsoft.com/office/drawing/2014/main" id="{75325E90-C8DD-6EC2-8C80-32C707885C3E}"/>
                  </a:ext>
                </a:extLst>
              </p:cNvPr>
              <p:cNvSpPr/>
              <p:nvPr/>
            </p:nvSpPr>
            <p:spPr>
              <a:xfrm>
                <a:off x="15714090" y="7593523"/>
                <a:ext cx="4985628" cy="253347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6" name="Rounded Rectangle 48">
                <a:extLst>
                  <a:ext uri="{FF2B5EF4-FFF2-40B4-BE49-F238E27FC236}">
                    <a16:creationId xmlns:a16="http://schemas.microsoft.com/office/drawing/2014/main" id="{F4C9912E-04ED-DDF1-5BCC-E4B78675419E}"/>
                  </a:ext>
                </a:extLst>
              </p:cNvPr>
              <p:cNvSpPr/>
              <p:nvPr/>
            </p:nvSpPr>
            <p:spPr>
              <a:xfrm>
                <a:off x="15714092" y="6449877"/>
                <a:ext cx="5314388" cy="2533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7" name="Rounded Rectangle 49">
                <a:extLst>
                  <a:ext uri="{FF2B5EF4-FFF2-40B4-BE49-F238E27FC236}">
                    <a16:creationId xmlns:a16="http://schemas.microsoft.com/office/drawing/2014/main" id="{2342EA3F-E08F-3AE4-C73F-0CC1FD6DEAC5}"/>
                  </a:ext>
                </a:extLst>
              </p:cNvPr>
              <p:cNvSpPr/>
              <p:nvPr/>
            </p:nvSpPr>
            <p:spPr>
              <a:xfrm>
                <a:off x="15714090" y="6449878"/>
                <a:ext cx="5025328" cy="248227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8" name="Rounded Rectangle 51">
                <a:extLst>
                  <a:ext uri="{FF2B5EF4-FFF2-40B4-BE49-F238E27FC236}">
                    <a16:creationId xmlns:a16="http://schemas.microsoft.com/office/drawing/2014/main" id="{9F27C1D1-DED5-61DF-0BEF-7AB5E3D18691}"/>
                  </a:ext>
                </a:extLst>
              </p:cNvPr>
              <p:cNvSpPr/>
              <p:nvPr/>
            </p:nvSpPr>
            <p:spPr>
              <a:xfrm>
                <a:off x="15714092" y="5294555"/>
                <a:ext cx="5314388" cy="2533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/>
              </a:p>
            </p:txBody>
          </p:sp>
          <p:sp>
            <p:nvSpPr>
              <p:cNvPr id="49" name="Rounded Rectangle 58">
                <a:extLst>
                  <a:ext uri="{FF2B5EF4-FFF2-40B4-BE49-F238E27FC236}">
                    <a16:creationId xmlns:a16="http://schemas.microsoft.com/office/drawing/2014/main" id="{CBEAFB14-1F00-8575-E3DC-9124F623500B}"/>
                  </a:ext>
                </a:extLst>
              </p:cNvPr>
              <p:cNvSpPr/>
              <p:nvPr/>
            </p:nvSpPr>
            <p:spPr>
              <a:xfrm>
                <a:off x="15714094" y="5294555"/>
                <a:ext cx="5134543" cy="248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75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398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2374" y="2123299"/>
            <a:ext cx="4093589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ASSISTANT PROFILE &amp;  </a:t>
            </a:r>
            <a:br>
              <a:rPr lang="es" dirty="0"/>
            </a:br>
            <a:r>
              <a:rPr lang="es" dirty="0"/>
              <a:t>FUNCTIONALITY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64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BCBD20-1C42-4459-BBAC-BE559330610F}"/>
              </a:ext>
            </a:extLst>
          </p:cNvPr>
          <p:cNvCxnSpPr>
            <a:cxnSpLocks/>
          </p:cNvCxnSpPr>
          <p:nvPr/>
        </p:nvCxnSpPr>
        <p:spPr>
          <a:xfrm>
            <a:off x="6171026" y="2873468"/>
            <a:ext cx="2675587" cy="0"/>
          </a:xfrm>
          <a:prstGeom prst="line">
            <a:avLst/>
          </a:prstGeom>
          <a:ln w="2540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20 Amazing Facts to Know About Chatbots - Pinngle blog">
            <a:extLst>
              <a:ext uri="{FF2B5EF4-FFF2-40B4-BE49-F238E27FC236}">
                <a16:creationId xmlns:a16="http://schemas.microsoft.com/office/drawing/2014/main" id="{63CB7B55-553A-4901-B04F-250F8D941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3" r="28234"/>
          <a:stretch/>
        </p:blipFill>
        <p:spPr bwMode="auto">
          <a:xfrm>
            <a:off x="2544035" y="-1862"/>
            <a:ext cx="3423178" cy="513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544291C-5EF0-6E4B-A89C-FE7E4F097454}"/>
              </a:ext>
            </a:extLst>
          </p:cNvPr>
          <p:cNvGrpSpPr/>
          <p:nvPr/>
        </p:nvGrpSpPr>
        <p:grpSpPr>
          <a:xfrm>
            <a:off x="-10837" y="0"/>
            <a:ext cx="3082821" cy="5138478"/>
            <a:chOff x="7288772" y="1"/>
            <a:chExt cx="8220857" cy="137026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F18E31-338E-9C4C-904D-69FF7E791B1D}"/>
                </a:ext>
              </a:extLst>
            </p:cNvPr>
            <p:cNvSpPr/>
            <p:nvPr/>
          </p:nvSpPr>
          <p:spPr>
            <a:xfrm>
              <a:off x="7291700" y="1"/>
              <a:ext cx="8217929" cy="65737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94224E5-6849-2744-A217-EDAD9F03941A}"/>
                </a:ext>
              </a:extLst>
            </p:cNvPr>
            <p:cNvSpPr/>
            <p:nvPr/>
          </p:nvSpPr>
          <p:spPr>
            <a:xfrm>
              <a:off x="7288772" y="6565355"/>
              <a:ext cx="8191932" cy="71372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F54801D-4E34-B04F-9BAD-B46535CD8237}"/>
                </a:ext>
              </a:extLst>
            </p:cNvPr>
            <p:cNvGrpSpPr/>
            <p:nvPr/>
          </p:nvGrpSpPr>
          <p:grpSpPr>
            <a:xfrm>
              <a:off x="8150315" y="7381009"/>
              <a:ext cx="6924041" cy="5988371"/>
              <a:chOff x="8356725" y="7578859"/>
              <a:chExt cx="6924041" cy="5988371"/>
            </a:xfrm>
          </p:grpSpPr>
          <p:sp>
            <p:nvSpPr>
              <p:cNvPr id="10" name="CuadroTexto 395">
                <a:extLst>
                  <a:ext uri="{FF2B5EF4-FFF2-40B4-BE49-F238E27FC236}">
                    <a16:creationId xmlns:a16="http://schemas.microsoft.com/office/drawing/2014/main" id="{FF11993D-A062-3B45-95B7-8B0F17FEFEB8}"/>
                  </a:ext>
                </a:extLst>
              </p:cNvPr>
              <p:cNvSpPr txBox="1"/>
              <p:nvPr/>
            </p:nvSpPr>
            <p:spPr>
              <a:xfrm flipH="1">
                <a:off x="8387730" y="7578859"/>
                <a:ext cx="3548332" cy="861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Livvic" pitchFamily="2" charset="0"/>
                    <a:ea typeface="Roboto Medium" panose="02000000000000000000" pitchFamily="2" charset="0"/>
                    <a:cs typeface="Poppins SemiBold" pitchFamily="2" charset="77"/>
                  </a:rPr>
                  <a:t>Motivations</a:t>
                </a:r>
              </a:p>
            </p:txBody>
          </p:sp>
          <p:sp>
            <p:nvSpPr>
              <p:cNvPr id="11" name="Rectangle 56">
                <a:extLst>
                  <a:ext uri="{FF2B5EF4-FFF2-40B4-BE49-F238E27FC236}">
                    <a16:creationId xmlns:a16="http://schemas.microsoft.com/office/drawing/2014/main" id="{1D2608EA-6DAF-ED46-B72D-2109B080D25B}"/>
                  </a:ext>
                </a:extLst>
              </p:cNvPr>
              <p:cNvSpPr/>
              <p:nvPr/>
            </p:nvSpPr>
            <p:spPr>
              <a:xfrm flipH="1">
                <a:off x="8356725" y="8889030"/>
                <a:ext cx="6924041" cy="4678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Help users, answer their questions</a:t>
                </a:r>
              </a:p>
              <a:p>
                <a:pPr marL="171450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Solve problems</a:t>
                </a:r>
              </a:p>
              <a:p>
                <a:pPr marL="171450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Perform complex tasks</a:t>
                </a:r>
              </a:p>
              <a:p>
                <a:pPr marL="171450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Give the most relevant information</a:t>
                </a:r>
              </a:p>
              <a:p>
                <a:pPr marL="171450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Have a smooth conversation flow</a:t>
                </a:r>
              </a:p>
              <a:p>
                <a:pPr marL="171450" indent="-1714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Provide young vibes</a:t>
                </a:r>
              </a:p>
              <a:p>
                <a:endParaRPr lang="en-US" sz="12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sp>
          <p:nvSpPr>
            <p:cNvPr id="14" name="Rectangle 56">
              <a:extLst>
                <a:ext uri="{FF2B5EF4-FFF2-40B4-BE49-F238E27FC236}">
                  <a16:creationId xmlns:a16="http://schemas.microsoft.com/office/drawing/2014/main" id="{653FD9B7-992A-E440-8641-B88DACE4D59A}"/>
                </a:ext>
              </a:extLst>
            </p:cNvPr>
            <p:cNvSpPr/>
            <p:nvPr/>
          </p:nvSpPr>
          <p:spPr>
            <a:xfrm flipH="1">
              <a:off x="8238028" y="10602414"/>
              <a:ext cx="6657016" cy="615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7A426AF-408D-C843-BE1F-C2152EA6813A}"/>
                </a:ext>
              </a:extLst>
            </p:cNvPr>
            <p:cNvGrpSpPr/>
            <p:nvPr/>
          </p:nvGrpSpPr>
          <p:grpSpPr>
            <a:xfrm>
              <a:off x="8216158" y="858808"/>
              <a:ext cx="6657016" cy="3221903"/>
              <a:chOff x="8216158" y="1053811"/>
              <a:chExt cx="6657016" cy="3221903"/>
            </a:xfrm>
          </p:grpSpPr>
          <p:sp>
            <p:nvSpPr>
              <p:cNvPr id="16" name="CuadroTexto 395">
                <a:extLst>
                  <a:ext uri="{FF2B5EF4-FFF2-40B4-BE49-F238E27FC236}">
                    <a16:creationId xmlns:a16="http://schemas.microsoft.com/office/drawing/2014/main" id="{3ED30C01-D740-5847-8316-83A6A756DAE2}"/>
                  </a:ext>
                </a:extLst>
              </p:cNvPr>
              <p:cNvSpPr txBox="1"/>
              <p:nvPr/>
            </p:nvSpPr>
            <p:spPr>
              <a:xfrm flipH="1">
                <a:off x="8238027" y="1053811"/>
                <a:ext cx="3548331" cy="861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chemeClr val="bg1"/>
                    </a:solidFill>
                    <a:latin typeface="Livvic" pitchFamily="2" charset="0"/>
                    <a:ea typeface="Roboto Medium" panose="02000000000000000000" pitchFamily="2" charset="0"/>
                    <a:cs typeface="Poppins SemiBold" pitchFamily="2" charset="77"/>
                  </a:rPr>
                  <a:t>Bio</a:t>
                </a:r>
              </a:p>
            </p:txBody>
          </p:sp>
          <p:sp>
            <p:nvSpPr>
              <p:cNvPr id="17" name="Rectangle 56">
                <a:extLst>
                  <a:ext uri="{FF2B5EF4-FFF2-40B4-BE49-F238E27FC236}">
                    <a16:creationId xmlns:a16="http://schemas.microsoft.com/office/drawing/2014/main" id="{5672C67E-E767-CC47-A931-8D43B9518ACF}"/>
                  </a:ext>
                </a:extLst>
              </p:cNvPr>
              <p:cNvSpPr/>
              <p:nvPr/>
            </p:nvSpPr>
            <p:spPr>
              <a:xfrm flipH="1">
                <a:off x="8216158" y="2059723"/>
                <a:ext cx="6657016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25 years old in the virtual world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Female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Speaks English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Father: Watson Assistant </a:t>
                </a:r>
              </a:p>
            </p:txBody>
          </p:sp>
        </p:grp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B5A118F0-AA33-8042-A199-96408425CFC3}"/>
              </a:ext>
            </a:extLst>
          </p:cNvPr>
          <p:cNvSpPr/>
          <p:nvPr/>
        </p:nvSpPr>
        <p:spPr>
          <a:xfrm>
            <a:off x="5850984" y="1392382"/>
            <a:ext cx="3343987" cy="3751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C1A8EE-D08E-0644-BA33-2A1746E5833C}"/>
              </a:ext>
            </a:extLst>
          </p:cNvPr>
          <p:cNvGrpSpPr/>
          <p:nvPr/>
        </p:nvGrpSpPr>
        <p:grpSpPr>
          <a:xfrm>
            <a:off x="5930390" y="1634457"/>
            <a:ext cx="3071909" cy="3251804"/>
            <a:chOff x="16049492" y="1535087"/>
            <a:chExt cx="7468903" cy="8671476"/>
          </a:xfrm>
        </p:grpSpPr>
        <p:sp>
          <p:nvSpPr>
            <p:cNvPr id="19" name="CuadroTexto 395">
              <a:extLst>
                <a:ext uri="{FF2B5EF4-FFF2-40B4-BE49-F238E27FC236}">
                  <a16:creationId xmlns:a16="http://schemas.microsoft.com/office/drawing/2014/main" id="{5D887468-A70A-D848-AC78-07FB0CA9DCE7}"/>
                </a:ext>
              </a:extLst>
            </p:cNvPr>
            <p:cNvSpPr txBox="1"/>
            <p:nvPr/>
          </p:nvSpPr>
          <p:spPr>
            <a:xfrm flipH="1">
              <a:off x="16049492" y="1535087"/>
              <a:ext cx="3548330" cy="86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Livvic" pitchFamily="2" charset="0"/>
                  <a:ea typeface="Roboto Medium" panose="02000000000000000000" pitchFamily="2" charset="0"/>
                  <a:cs typeface="Poppins SemiBold" pitchFamily="2" charset="77"/>
                </a:rPr>
                <a:t>Personality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9930AFB-89CF-5D4D-B328-30E48B267343}"/>
                </a:ext>
              </a:extLst>
            </p:cNvPr>
            <p:cNvGrpSpPr/>
            <p:nvPr/>
          </p:nvGrpSpPr>
          <p:grpSpPr>
            <a:xfrm>
              <a:off x="16435951" y="6106460"/>
              <a:ext cx="6978555" cy="1013369"/>
              <a:chOff x="16163057" y="6715571"/>
              <a:chExt cx="6978555" cy="1013369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A2D2FF2-BB7B-6644-9685-A1834BC905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80823" y="7602583"/>
                <a:ext cx="6505303" cy="0"/>
              </a:xfrm>
              <a:prstGeom prst="line">
                <a:avLst/>
              </a:prstGeom>
              <a:ln w="254000" cap="rnd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858CEB89-1461-E440-BE63-2A49AAA33A68}"/>
                  </a:ext>
                </a:extLst>
              </p:cNvPr>
              <p:cNvSpPr/>
              <p:nvPr/>
            </p:nvSpPr>
            <p:spPr>
              <a:xfrm flipH="1">
                <a:off x="16163057" y="6715571"/>
                <a:ext cx="1583075" cy="984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Introvert</a:t>
                </a:r>
              </a:p>
            </p:txBody>
          </p:sp>
          <p:sp>
            <p:nvSpPr>
              <p:cNvPr id="51" name="Rectangle 56">
                <a:extLst>
                  <a:ext uri="{FF2B5EF4-FFF2-40B4-BE49-F238E27FC236}">
                    <a16:creationId xmlns:a16="http://schemas.microsoft.com/office/drawing/2014/main" id="{5F5F2C60-E5F2-3642-BCFD-432836109C28}"/>
                  </a:ext>
                </a:extLst>
              </p:cNvPr>
              <p:cNvSpPr/>
              <p:nvPr/>
            </p:nvSpPr>
            <p:spPr>
              <a:xfrm flipH="1">
                <a:off x="21558537" y="6744056"/>
                <a:ext cx="1583075" cy="9848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Extrovert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9E13AC-360D-944D-AF34-26C9DD4FE13F}"/>
                </a:ext>
              </a:extLst>
            </p:cNvPr>
            <p:cNvGrpSpPr/>
            <p:nvPr/>
          </p:nvGrpSpPr>
          <p:grpSpPr>
            <a:xfrm>
              <a:off x="16435951" y="7682060"/>
              <a:ext cx="6991541" cy="929743"/>
              <a:chOff x="16163057" y="6672840"/>
              <a:chExt cx="6991541" cy="929743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F86A4C6-F27F-2341-AE4B-71CD2058D5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80823" y="7602583"/>
                <a:ext cx="6505303" cy="0"/>
              </a:xfrm>
              <a:prstGeom prst="line">
                <a:avLst/>
              </a:prstGeom>
              <a:ln w="254000" cap="rnd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6">
                <a:extLst>
                  <a:ext uri="{FF2B5EF4-FFF2-40B4-BE49-F238E27FC236}">
                    <a16:creationId xmlns:a16="http://schemas.microsoft.com/office/drawing/2014/main" id="{B4412C31-C7AE-5741-AE0E-2B693F783150}"/>
                  </a:ext>
                </a:extLst>
              </p:cNvPr>
              <p:cNvSpPr/>
              <p:nvPr/>
            </p:nvSpPr>
            <p:spPr>
              <a:xfrm flipH="1">
                <a:off x="16163057" y="6672840"/>
                <a:ext cx="1583075" cy="615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Passive</a:t>
                </a:r>
              </a:p>
            </p:txBody>
          </p:sp>
          <p:sp>
            <p:nvSpPr>
              <p:cNvPr id="56" name="Rectangle 56">
                <a:extLst>
                  <a:ext uri="{FF2B5EF4-FFF2-40B4-BE49-F238E27FC236}">
                    <a16:creationId xmlns:a16="http://schemas.microsoft.com/office/drawing/2014/main" id="{5D26FA76-C397-B24D-AE7F-710DA7DEA37C}"/>
                  </a:ext>
                </a:extLst>
              </p:cNvPr>
              <p:cNvSpPr/>
              <p:nvPr/>
            </p:nvSpPr>
            <p:spPr>
              <a:xfrm flipH="1">
                <a:off x="21571523" y="6672840"/>
                <a:ext cx="1583075" cy="615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Active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F6A5432-EA85-4843-9550-E29D42D28BA3}"/>
                </a:ext>
              </a:extLst>
            </p:cNvPr>
            <p:cNvGrpSpPr/>
            <p:nvPr/>
          </p:nvGrpSpPr>
          <p:grpSpPr>
            <a:xfrm>
              <a:off x="16435951" y="9324211"/>
              <a:ext cx="7082444" cy="882352"/>
              <a:chOff x="16163057" y="6648534"/>
              <a:chExt cx="7082444" cy="882352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A5ECEDC-1C66-C746-A595-2614E1D49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25288" y="7530886"/>
                <a:ext cx="6505303" cy="0"/>
              </a:xfrm>
              <a:prstGeom prst="line">
                <a:avLst/>
              </a:prstGeom>
              <a:ln w="254000" cap="rnd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6">
                <a:extLst>
                  <a:ext uri="{FF2B5EF4-FFF2-40B4-BE49-F238E27FC236}">
                    <a16:creationId xmlns:a16="http://schemas.microsoft.com/office/drawing/2014/main" id="{1DCF4FBE-C473-704E-B8AD-1936968A9733}"/>
                  </a:ext>
                </a:extLst>
              </p:cNvPr>
              <p:cNvSpPr/>
              <p:nvPr/>
            </p:nvSpPr>
            <p:spPr>
              <a:xfrm flipH="1">
                <a:off x="16163057" y="6648534"/>
                <a:ext cx="2233784" cy="61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Unsupportive</a:t>
                </a:r>
              </a:p>
            </p:txBody>
          </p:sp>
          <p:sp>
            <p:nvSpPr>
              <p:cNvPr id="61" name="Rectangle 56">
                <a:extLst>
                  <a:ext uri="{FF2B5EF4-FFF2-40B4-BE49-F238E27FC236}">
                    <a16:creationId xmlns:a16="http://schemas.microsoft.com/office/drawing/2014/main" id="{83703142-B43C-4747-8224-3FE34E234919}"/>
                  </a:ext>
                </a:extLst>
              </p:cNvPr>
              <p:cNvSpPr/>
              <p:nvPr/>
            </p:nvSpPr>
            <p:spPr>
              <a:xfrm flipH="1">
                <a:off x="21373121" y="6701326"/>
                <a:ext cx="1872380" cy="615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Supportive</a:t>
                </a: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D62DC7F-EAA7-A14B-8314-28C22B95334D}"/>
              </a:ext>
            </a:extLst>
          </p:cNvPr>
          <p:cNvSpPr/>
          <p:nvPr/>
        </p:nvSpPr>
        <p:spPr>
          <a:xfrm>
            <a:off x="3063942" y="5594"/>
            <a:ext cx="2787043" cy="5137179"/>
          </a:xfrm>
          <a:prstGeom prst="rect">
            <a:avLst/>
          </a:prstGeom>
          <a:gradFill>
            <a:gsLst>
              <a:gs pos="20000">
                <a:schemeClr val="bg1">
                  <a:lumMod val="85000"/>
                  <a:alpha val="0"/>
                </a:schemeClr>
              </a:gs>
              <a:gs pos="99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99" name="CuadroTexto 395">
            <a:extLst>
              <a:ext uri="{FF2B5EF4-FFF2-40B4-BE49-F238E27FC236}">
                <a16:creationId xmlns:a16="http://schemas.microsoft.com/office/drawing/2014/main" id="{D9CA3446-FBC0-B34C-A09F-C3B2569FBCB6}"/>
              </a:ext>
            </a:extLst>
          </p:cNvPr>
          <p:cNvSpPr txBox="1"/>
          <p:nvPr/>
        </p:nvSpPr>
        <p:spPr>
          <a:xfrm flipH="1">
            <a:off x="3157457" y="4402051"/>
            <a:ext cx="264579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4"/>
                </a:solidFill>
                <a:latin typeface="Poppins SemiBold" pitchFamily="2" charset="77"/>
                <a:ea typeface="Roboto Medium" panose="02000000000000000000" pitchFamily="2" charset="0"/>
                <a:cs typeface="Poppins SemiBold" pitchFamily="2" charset="77"/>
              </a:rPr>
              <a:t>“Welcome to Yo Bank chat. My name is Yoyo, a virtual assistant. How can I help you?”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5917F9-98D0-674D-9019-C5A2B1FB5D11}"/>
              </a:ext>
            </a:extLst>
          </p:cNvPr>
          <p:cNvSpPr/>
          <p:nvPr/>
        </p:nvSpPr>
        <p:spPr>
          <a:xfrm>
            <a:off x="3548881" y="169258"/>
            <a:ext cx="1963576" cy="276999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8BBB5D0-DF0A-0E42-B816-AADDFB9FE08E}"/>
              </a:ext>
            </a:extLst>
          </p:cNvPr>
          <p:cNvSpPr/>
          <p:nvPr/>
        </p:nvSpPr>
        <p:spPr>
          <a:xfrm>
            <a:off x="5849433" y="-4105"/>
            <a:ext cx="3343987" cy="14176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sp>
        <p:nvSpPr>
          <p:cNvPr id="76" name="CuadroTexto 395">
            <a:extLst>
              <a:ext uri="{FF2B5EF4-FFF2-40B4-BE49-F238E27FC236}">
                <a16:creationId xmlns:a16="http://schemas.microsoft.com/office/drawing/2014/main" id="{9B6C1DAA-24C2-1D4D-A6BF-72C4F6EB17DA}"/>
              </a:ext>
            </a:extLst>
          </p:cNvPr>
          <p:cNvSpPr txBox="1"/>
          <p:nvPr/>
        </p:nvSpPr>
        <p:spPr>
          <a:xfrm flipH="1">
            <a:off x="3885857" y="167752"/>
            <a:ext cx="1330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  <a:latin typeface="Livvic" pitchFamily="2" charset="0"/>
                <a:ea typeface="Roboto Medium" panose="02000000000000000000" pitchFamily="2" charset="0"/>
                <a:cs typeface="Poppins SemiBold" pitchFamily="2" charset="77"/>
              </a:rPr>
              <a:t>Yoyo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F8AE752-F480-43F9-901C-8484C6A6E069}"/>
              </a:ext>
            </a:extLst>
          </p:cNvPr>
          <p:cNvCxnSpPr>
            <a:cxnSpLocks/>
          </p:cNvCxnSpPr>
          <p:nvPr/>
        </p:nvCxnSpPr>
        <p:spPr>
          <a:xfrm>
            <a:off x="6172469" y="3130949"/>
            <a:ext cx="2675587" cy="0"/>
          </a:xfrm>
          <a:prstGeom prst="line">
            <a:avLst/>
          </a:prstGeom>
          <a:ln w="2540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4D3BBC-CD79-48E1-BB6B-D7F56903EF94}"/>
              </a:ext>
            </a:extLst>
          </p:cNvPr>
          <p:cNvCxnSpPr>
            <a:cxnSpLocks/>
          </p:cNvCxnSpPr>
          <p:nvPr/>
        </p:nvCxnSpPr>
        <p:spPr>
          <a:xfrm>
            <a:off x="8271767" y="3130949"/>
            <a:ext cx="36695" cy="0"/>
          </a:xfrm>
          <a:prstGeom prst="line">
            <a:avLst/>
          </a:prstGeom>
          <a:ln w="2540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56">
            <a:extLst>
              <a:ext uri="{FF2B5EF4-FFF2-40B4-BE49-F238E27FC236}">
                <a16:creationId xmlns:a16="http://schemas.microsoft.com/office/drawing/2014/main" id="{C1E74E70-6D00-48A8-ACA1-7355A1FC1859}"/>
              </a:ext>
            </a:extLst>
          </p:cNvPr>
          <p:cNvSpPr/>
          <p:nvPr/>
        </p:nvSpPr>
        <p:spPr>
          <a:xfrm flipH="1">
            <a:off x="6004820" y="2770708"/>
            <a:ext cx="10675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Conservative</a:t>
            </a:r>
          </a:p>
        </p:txBody>
      </p:sp>
      <p:sp>
        <p:nvSpPr>
          <p:cNvPr id="65" name="Rectangle 56">
            <a:extLst>
              <a:ext uri="{FF2B5EF4-FFF2-40B4-BE49-F238E27FC236}">
                <a16:creationId xmlns:a16="http://schemas.microsoft.com/office/drawing/2014/main" id="{7F31D0B1-65F3-4C31-9392-BF1116008593}"/>
              </a:ext>
            </a:extLst>
          </p:cNvPr>
          <p:cNvSpPr/>
          <p:nvPr/>
        </p:nvSpPr>
        <p:spPr>
          <a:xfrm flipH="1">
            <a:off x="8142981" y="2781041"/>
            <a:ext cx="10675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Open-minded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F1DEE-4E3C-6055-1E8A-246E57817561}"/>
              </a:ext>
            </a:extLst>
          </p:cNvPr>
          <p:cNvSpPr txBox="1"/>
          <p:nvPr/>
        </p:nvSpPr>
        <p:spPr>
          <a:xfrm>
            <a:off x="6171026" y="569899"/>
            <a:ext cx="274319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Livvic" pitchFamily="2" charset="0"/>
                <a:ea typeface="Roboto Medium" panose="02000000000000000000" pitchFamily="2" charset="0"/>
                <a:cs typeface="Poppins SemiBold" pitchFamily="2" charset="77"/>
              </a:rPr>
              <a:t>Basic &amp; extended functions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3CF12F6-729D-4D24-B783-C46A20FFDF4B}"/>
              </a:ext>
            </a:extLst>
          </p:cNvPr>
          <p:cNvCxnSpPr>
            <a:cxnSpLocks/>
          </p:cNvCxnSpPr>
          <p:nvPr/>
        </p:nvCxnSpPr>
        <p:spPr>
          <a:xfrm>
            <a:off x="6171026" y="2521349"/>
            <a:ext cx="2675587" cy="0"/>
          </a:xfrm>
          <a:prstGeom prst="line">
            <a:avLst/>
          </a:prstGeom>
          <a:ln w="2540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56">
            <a:extLst>
              <a:ext uri="{FF2B5EF4-FFF2-40B4-BE49-F238E27FC236}">
                <a16:creationId xmlns:a16="http://schemas.microsoft.com/office/drawing/2014/main" id="{C52F3C56-4902-498C-B1E8-AD84931FB037}"/>
              </a:ext>
            </a:extLst>
          </p:cNvPr>
          <p:cNvSpPr/>
          <p:nvPr/>
        </p:nvSpPr>
        <p:spPr>
          <a:xfrm flipH="1">
            <a:off x="6014944" y="2134975"/>
            <a:ext cx="10675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Cold</a:t>
            </a:r>
          </a:p>
        </p:txBody>
      </p:sp>
      <p:sp>
        <p:nvSpPr>
          <p:cNvPr id="69" name="Rectangle 56">
            <a:extLst>
              <a:ext uri="{FF2B5EF4-FFF2-40B4-BE49-F238E27FC236}">
                <a16:creationId xmlns:a16="http://schemas.microsoft.com/office/drawing/2014/main" id="{1FFFB3CA-D450-4262-BF1A-9C18401D9606}"/>
              </a:ext>
            </a:extLst>
          </p:cNvPr>
          <p:cNvSpPr/>
          <p:nvPr/>
        </p:nvSpPr>
        <p:spPr>
          <a:xfrm flipH="1">
            <a:off x="7916483" y="2123160"/>
            <a:ext cx="10675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Friendly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D8B2CC5-345C-494B-B51B-DD942DE2AD95}"/>
              </a:ext>
            </a:extLst>
          </p:cNvPr>
          <p:cNvCxnSpPr>
            <a:cxnSpLocks/>
          </p:cNvCxnSpPr>
          <p:nvPr/>
        </p:nvCxnSpPr>
        <p:spPr>
          <a:xfrm>
            <a:off x="8784722" y="2521349"/>
            <a:ext cx="59086" cy="0"/>
          </a:xfrm>
          <a:prstGeom prst="line">
            <a:avLst/>
          </a:prstGeom>
          <a:ln w="2540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BM Watson Assistant">
            <a:extLst>
              <a:ext uri="{FF2B5EF4-FFF2-40B4-BE49-F238E27FC236}">
                <a16:creationId xmlns:a16="http://schemas.microsoft.com/office/drawing/2014/main" id="{5FC426EE-8E52-4ABF-B985-F6D810CA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64" y="1742087"/>
            <a:ext cx="1116521" cy="489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8F5C7C-4E5F-6119-2D6E-A9E4FFA3043B}"/>
              </a:ext>
            </a:extLst>
          </p:cNvPr>
          <p:cNvCxnSpPr>
            <a:cxnSpLocks/>
          </p:cNvCxnSpPr>
          <p:nvPr/>
        </p:nvCxnSpPr>
        <p:spPr>
          <a:xfrm>
            <a:off x="8142323" y="3681351"/>
            <a:ext cx="46894" cy="0"/>
          </a:xfrm>
          <a:prstGeom prst="line">
            <a:avLst/>
          </a:prstGeom>
          <a:ln w="2540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F02DECF-E42D-112A-BB38-219833BDC304}"/>
              </a:ext>
            </a:extLst>
          </p:cNvPr>
          <p:cNvCxnSpPr>
            <a:cxnSpLocks/>
          </p:cNvCxnSpPr>
          <p:nvPr/>
        </p:nvCxnSpPr>
        <p:spPr>
          <a:xfrm>
            <a:off x="7950966" y="4288226"/>
            <a:ext cx="67659" cy="0"/>
          </a:xfrm>
          <a:prstGeom prst="line">
            <a:avLst/>
          </a:prstGeom>
          <a:ln w="2540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84C216E-9D38-FDE0-CD07-1F0FF67132D0}"/>
              </a:ext>
            </a:extLst>
          </p:cNvPr>
          <p:cNvCxnSpPr>
            <a:cxnSpLocks/>
          </p:cNvCxnSpPr>
          <p:nvPr/>
        </p:nvCxnSpPr>
        <p:spPr>
          <a:xfrm>
            <a:off x="8812376" y="4888763"/>
            <a:ext cx="59086" cy="0"/>
          </a:xfrm>
          <a:prstGeom prst="line">
            <a:avLst/>
          </a:prstGeom>
          <a:ln w="254000" cap="rnd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3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4"/>
          <p:cNvGrpSpPr/>
          <p:nvPr/>
        </p:nvGrpSpPr>
        <p:grpSpPr>
          <a:xfrm>
            <a:off x="282360" y="247407"/>
            <a:ext cx="2614900" cy="798900"/>
            <a:chOff x="457200" y="1079150"/>
            <a:chExt cx="2614900" cy="798900"/>
          </a:xfrm>
        </p:grpSpPr>
        <p:grpSp>
          <p:nvGrpSpPr>
            <p:cNvPr id="432" name="Google Shape;432;p34"/>
            <p:cNvGrpSpPr/>
            <p:nvPr/>
          </p:nvGrpSpPr>
          <p:grpSpPr>
            <a:xfrm>
              <a:off x="457200" y="1092813"/>
              <a:ext cx="1699500" cy="771600"/>
              <a:chOff x="4161950" y="1853975"/>
              <a:chExt cx="1699500" cy="771600"/>
            </a:xfrm>
          </p:grpSpPr>
          <p:sp>
            <p:nvSpPr>
              <p:cNvPr id="433" name="Google Shape;433;p34"/>
              <p:cNvSpPr txBox="1"/>
              <p:nvPr/>
            </p:nvSpPr>
            <p:spPr>
              <a:xfrm>
                <a:off x="4161950" y="1853975"/>
                <a:ext cx="16995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accent6"/>
                    </a:solidFill>
                    <a:latin typeface="Livvic" pitchFamily="2" charset="0"/>
                    <a:ea typeface="Fira Sans Extra Condensed SemiBold"/>
                    <a:cs typeface="Fira Sans Extra Condensed SemiBold"/>
                    <a:sym typeface="Fira Sans Extra Condensed SemiBold"/>
                  </a:rPr>
                  <a:t>Greet</a:t>
                </a:r>
                <a:endParaRPr sz="1600" b="1" dirty="0">
                  <a:solidFill>
                    <a:schemeClr val="accent6"/>
                  </a:solidFill>
                  <a:latin typeface="Livvic" pitchFamily="2" charset="0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34" name="Google Shape;434;p34"/>
              <p:cNvSpPr txBox="1"/>
              <p:nvPr/>
            </p:nvSpPr>
            <p:spPr>
              <a:xfrm>
                <a:off x="4161950" y="2176775"/>
                <a:ext cx="16995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accent6"/>
                    </a:solidFill>
                    <a:latin typeface="Livvic" pitchFamily="2" charset="0"/>
                    <a:ea typeface="Roboto"/>
                    <a:cs typeface="Roboto"/>
                    <a:sym typeface="Roboto"/>
                  </a:rPr>
                  <a:t>Say hi &amp; goodbye with clients’ name</a:t>
                </a:r>
                <a:endParaRPr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35" name="Google Shape;435;p34"/>
            <p:cNvSpPr/>
            <p:nvPr/>
          </p:nvSpPr>
          <p:spPr>
            <a:xfrm>
              <a:off x="2273200" y="1079150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436" name="Google Shape;436;p34"/>
          <p:cNvGrpSpPr/>
          <p:nvPr/>
        </p:nvGrpSpPr>
        <p:grpSpPr>
          <a:xfrm>
            <a:off x="274997" y="1195254"/>
            <a:ext cx="2614901" cy="798900"/>
            <a:chOff x="457199" y="2032000"/>
            <a:chExt cx="2614901" cy="798900"/>
          </a:xfrm>
        </p:grpSpPr>
        <p:grpSp>
          <p:nvGrpSpPr>
            <p:cNvPr id="437" name="Google Shape;437;p34"/>
            <p:cNvGrpSpPr/>
            <p:nvPr/>
          </p:nvGrpSpPr>
          <p:grpSpPr>
            <a:xfrm>
              <a:off x="457199" y="2045663"/>
              <a:ext cx="2058795" cy="771600"/>
              <a:chOff x="4161949" y="2994925"/>
              <a:chExt cx="2058795" cy="771600"/>
            </a:xfrm>
          </p:grpSpPr>
          <p:sp>
            <p:nvSpPr>
              <p:cNvPr id="438" name="Google Shape;438;p34"/>
              <p:cNvSpPr txBox="1"/>
              <p:nvPr/>
            </p:nvSpPr>
            <p:spPr>
              <a:xfrm>
                <a:off x="4161950" y="2994925"/>
                <a:ext cx="16995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accent6"/>
                    </a:solidFill>
                    <a:latin typeface="Livvic" pitchFamily="2" charset="0"/>
                    <a:ea typeface="Fira Sans Extra Condensed SemiBold"/>
                    <a:cs typeface="Fira Sans Extra Condensed SemiBold"/>
                    <a:sym typeface="Fira Sans Extra Condensed SemiBold"/>
                  </a:rPr>
                  <a:t>Show trends</a:t>
                </a:r>
                <a:endParaRPr sz="1600" b="1" dirty="0">
                  <a:solidFill>
                    <a:schemeClr val="accent6"/>
                  </a:solidFill>
                  <a:latin typeface="Livvic" pitchFamily="2" charset="0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39" name="Google Shape;439;p34"/>
              <p:cNvSpPr txBox="1"/>
              <p:nvPr/>
            </p:nvSpPr>
            <p:spPr>
              <a:xfrm>
                <a:off x="4161949" y="3317725"/>
                <a:ext cx="2058795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Livvic" pitchFamily="2" charset="0"/>
                    <a:ea typeface="Roboto"/>
                  </a:rPr>
                  <a:t>top 10 most mentioned coins &amp; stocks on reddit</a:t>
                </a:r>
              </a:p>
            </p:txBody>
          </p:sp>
        </p:grpSp>
        <p:sp>
          <p:nvSpPr>
            <p:cNvPr id="440" name="Google Shape;440;p34"/>
            <p:cNvSpPr/>
            <p:nvPr/>
          </p:nvSpPr>
          <p:spPr>
            <a:xfrm>
              <a:off x="2273200" y="2032000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441" name="Google Shape;441;p34"/>
          <p:cNvGrpSpPr/>
          <p:nvPr/>
        </p:nvGrpSpPr>
        <p:grpSpPr>
          <a:xfrm>
            <a:off x="6236376" y="290182"/>
            <a:ext cx="2614901" cy="798900"/>
            <a:chOff x="6071900" y="1079150"/>
            <a:chExt cx="2614901" cy="798900"/>
          </a:xfrm>
        </p:grpSpPr>
        <p:grpSp>
          <p:nvGrpSpPr>
            <p:cNvPr id="442" name="Google Shape;442;p34"/>
            <p:cNvGrpSpPr/>
            <p:nvPr/>
          </p:nvGrpSpPr>
          <p:grpSpPr>
            <a:xfrm>
              <a:off x="6909751" y="1092813"/>
              <a:ext cx="1777050" cy="771600"/>
              <a:chOff x="6919151" y="1853975"/>
              <a:chExt cx="1777050" cy="771600"/>
            </a:xfrm>
          </p:grpSpPr>
          <p:sp>
            <p:nvSpPr>
              <p:cNvPr id="443" name="Google Shape;443;p34"/>
              <p:cNvSpPr txBox="1"/>
              <p:nvPr/>
            </p:nvSpPr>
            <p:spPr>
              <a:xfrm>
                <a:off x="6996700" y="1853975"/>
                <a:ext cx="16995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accent6"/>
                    </a:solidFill>
                    <a:latin typeface="Livvic" pitchFamily="2" charset="0"/>
                    <a:ea typeface="Fira Sans Extra Condensed SemiBold"/>
                    <a:cs typeface="Fira Sans Extra Condensed SemiBold"/>
                    <a:sym typeface="Fira Sans Extra Condensed SemiBold"/>
                  </a:rPr>
                  <a:t>Provide info</a:t>
                </a:r>
                <a:endParaRPr sz="1600" b="1" dirty="0">
                  <a:solidFill>
                    <a:schemeClr val="accent6"/>
                  </a:solidFill>
                  <a:latin typeface="Livvic" pitchFamily="2" charset="0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44" name="Google Shape;444;p34"/>
              <p:cNvSpPr txBox="1"/>
              <p:nvPr/>
            </p:nvSpPr>
            <p:spPr>
              <a:xfrm>
                <a:off x="6919151" y="2176775"/>
                <a:ext cx="177705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accent6"/>
                    </a:solidFill>
                    <a:latin typeface="Livvic" pitchFamily="2" charset="0"/>
                    <a:ea typeface="Roboto"/>
                    <a:cs typeface="Roboto"/>
                    <a:sym typeface="Roboto"/>
                  </a:rPr>
                  <a:t>Yo Bank, coins &amp; stocks</a:t>
                </a:r>
                <a:endParaRPr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45" name="Google Shape;445;p34"/>
            <p:cNvSpPr/>
            <p:nvPr/>
          </p:nvSpPr>
          <p:spPr>
            <a:xfrm>
              <a:off x="6071900" y="1079150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446" name="Google Shape;446;p34"/>
          <p:cNvGrpSpPr/>
          <p:nvPr/>
        </p:nvGrpSpPr>
        <p:grpSpPr>
          <a:xfrm>
            <a:off x="6205151" y="1241654"/>
            <a:ext cx="2614900" cy="798900"/>
            <a:chOff x="6071900" y="2032000"/>
            <a:chExt cx="2614900" cy="798900"/>
          </a:xfrm>
        </p:grpSpPr>
        <p:grpSp>
          <p:nvGrpSpPr>
            <p:cNvPr id="447" name="Google Shape;447;p34"/>
            <p:cNvGrpSpPr/>
            <p:nvPr/>
          </p:nvGrpSpPr>
          <p:grpSpPr>
            <a:xfrm>
              <a:off x="6987300" y="2045663"/>
              <a:ext cx="1699500" cy="771600"/>
              <a:chOff x="6996701" y="2994925"/>
              <a:chExt cx="1699500" cy="771600"/>
            </a:xfrm>
          </p:grpSpPr>
          <p:sp>
            <p:nvSpPr>
              <p:cNvPr id="448" name="Google Shape;448;p34"/>
              <p:cNvSpPr txBox="1"/>
              <p:nvPr/>
            </p:nvSpPr>
            <p:spPr>
              <a:xfrm>
                <a:off x="6996701" y="2994925"/>
                <a:ext cx="16995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accent6"/>
                    </a:solidFill>
                    <a:latin typeface="Livvic" pitchFamily="2" charset="0"/>
                    <a:ea typeface="Fira Sans Extra Condensed SemiBold"/>
                    <a:cs typeface="Fira Sans Extra Condensed SemiBold"/>
                    <a:sym typeface="Fira Sans Extra Condensed SemiBold"/>
                  </a:rPr>
                  <a:t>Order</a:t>
                </a:r>
                <a:endParaRPr sz="1600" b="1" dirty="0">
                  <a:solidFill>
                    <a:schemeClr val="accent6"/>
                  </a:solidFill>
                  <a:latin typeface="Livvic" pitchFamily="2" charset="0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49" name="Google Shape;449;p34"/>
              <p:cNvSpPr txBox="1"/>
              <p:nvPr/>
            </p:nvSpPr>
            <p:spPr>
              <a:xfrm>
                <a:off x="6996701" y="3317725"/>
                <a:ext cx="16995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accent6"/>
                    </a:solidFill>
                    <a:latin typeface="Livvic" pitchFamily="2" charset="0"/>
                    <a:ea typeface="Roboto"/>
                    <a:cs typeface="Roboto"/>
                    <a:sym typeface="Roboto"/>
                  </a:rPr>
                  <a:t>C</a:t>
                </a:r>
                <a:r>
                  <a:rPr lang="en" sz="1200" dirty="0">
                    <a:solidFill>
                      <a:schemeClr val="accent6"/>
                    </a:solidFill>
                    <a:latin typeface="Livvic" pitchFamily="2" charset="0"/>
                    <a:ea typeface="Roboto"/>
                    <a:cs typeface="Roboto"/>
                    <a:sym typeface="Roboto"/>
                  </a:rPr>
                  <a:t>oins &amp; stocks</a:t>
                </a:r>
                <a:endParaRPr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50" name="Google Shape;450;p34"/>
            <p:cNvSpPr/>
            <p:nvPr/>
          </p:nvSpPr>
          <p:spPr>
            <a:xfrm>
              <a:off x="6071900" y="2032000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sp>
        <p:nvSpPr>
          <p:cNvPr id="451" name="Google Shape;451;p34"/>
          <p:cNvSpPr/>
          <p:nvPr/>
        </p:nvSpPr>
        <p:spPr>
          <a:xfrm>
            <a:off x="2507615" y="419495"/>
            <a:ext cx="357650" cy="353825"/>
          </a:xfrm>
          <a:custGeom>
            <a:avLst/>
            <a:gdLst/>
            <a:ahLst/>
            <a:cxnLst/>
            <a:rect l="l" t="t" r="r" b="b"/>
            <a:pathLst>
              <a:path w="14306" h="14153" extrusionOk="0">
                <a:moveTo>
                  <a:pt x="7570" y="1396"/>
                </a:moveTo>
                <a:cubicBezTo>
                  <a:pt x="8232" y="1556"/>
                  <a:pt x="8748" y="2074"/>
                  <a:pt x="8904" y="2737"/>
                </a:cubicBezTo>
                <a:lnTo>
                  <a:pt x="5399" y="2737"/>
                </a:lnTo>
                <a:cubicBezTo>
                  <a:pt x="5558" y="2074"/>
                  <a:pt x="6074" y="1556"/>
                  <a:pt x="6739" y="1396"/>
                </a:cubicBezTo>
                <a:lnTo>
                  <a:pt x="6739" y="1487"/>
                </a:lnTo>
                <a:cubicBezTo>
                  <a:pt x="6714" y="1734"/>
                  <a:pt x="6908" y="1946"/>
                  <a:pt x="7154" y="1946"/>
                </a:cubicBezTo>
                <a:cubicBezTo>
                  <a:pt x="7401" y="1946"/>
                  <a:pt x="7592" y="1734"/>
                  <a:pt x="7570" y="1487"/>
                </a:cubicBezTo>
                <a:lnTo>
                  <a:pt x="7570" y="1396"/>
                </a:lnTo>
                <a:close/>
                <a:moveTo>
                  <a:pt x="8679" y="3568"/>
                </a:moveTo>
                <a:lnTo>
                  <a:pt x="8679" y="3705"/>
                </a:lnTo>
                <a:cubicBezTo>
                  <a:pt x="8638" y="4517"/>
                  <a:pt x="7967" y="5155"/>
                  <a:pt x="7154" y="5155"/>
                </a:cubicBezTo>
                <a:cubicBezTo>
                  <a:pt x="6339" y="5155"/>
                  <a:pt x="5671" y="4517"/>
                  <a:pt x="5630" y="3705"/>
                </a:cubicBezTo>
                <a:lnTo>
                  <a:pt x="5630" y="3568"/>
                </a:lnTo>
                <a:close/>
                <a:moveTo>
                  <a:pt x="3780" y="9441"/>
                </a:moveTo>
                <a:lnTo>
                  <a:pt x="3780" y="11106"/>
                </a:lnTo>
                <a:lnTo>
                  <a:pt x="2025" y="11106"/>
                </a:lnTo>
                <a:lnTo>
                  <a:pt x="2025" y="9441"/>
                </a:lnTo>
                <a:close/>
                <a:moveTo>
                  <a:pt x="8029" y="9441"/>
                </a:moveTo>
                <a:lnTo>
                  <a:pt x="8029" y="11106"/>
                </a:lnTo>
                <a:lnTo>
                  <a:pt x="6277" y="11106"/>
                </a:lnTo>
                <a:lnTo>
                  <a:pt x="6277" y="9441"/>
                </a:lnTo>
                <a:close/>
                <a:moveTo>
                  <a:pt x="7476" y="6061"/>
                </a:moveTo>
                <a:cubicBezTo>
                  <a:pt x="8701" y="6061"/>
                  <a:pt x="9691" y="7054"/>
                  <a:pt x="9694" y="8279"/>
                </a:cubicBezTo>
                <a:lnTo>
                  <a:pt x="9694" y="11106"/>
                </a:lnTo>
                <a:lnTo>
                  <a:pt x="8860" y="11106"/>
                </a:lnTo>
                <a:lnTo>
                  <a:pt x="8860" y="9022"/>
                </a:lnTo>
                <a:cubicBezTo>
                  <a:pt x="8860" y="8794"/>
                  <a:pt x="8673" y="8610"/>
                  <a:pt x="8445" y="8610"/>
                </a:cubicBezTo>
                <a:lnTo>
                  <a:pt x="5858" y="8610"/>
                </a:lnTo>
                <a:cubicBezTo>
                  <a:pt x="5630" y="8610"/>
                  <a:pt x="5446" y="8794"/>
                  <a:pt x="5446" y="9022"/>
                </a:cubicBezTo>
                <a:lnTo>
                  <a:pt x="5446" y="11106"/>
                </a:lnTo>
                <a:lnTo>
                  <a:pt x="4615" y="11106"/>
                </a:lnTo>
                <a:lnTo>
                  <a:pt x="4615" y="8279"/>
                </a:lnTo>
                <a:cubicBezTo>
                  <a:pt x="4611" y="7054"/>
                  <a:pt x="5605" y="6061"/>
                  <a:pt x="6826" y="6061"/>
                </a:cubicBezTo>
                <a:close/>
                <a:moveTo>
                  <a:pt x="12278" y="9441"/>
                </a:moveTo>
                <a:lnTo>
                  <a:pt x="12278" y="11106"/>
                </a:lnTo>
                <a:lnTo>
                  <a:pt x="10525" y="11106"/>
                </a:lnTo>
                <a:lnTo>
                  <a:pt x="10525" y="9441"/>
                </a:lnTo>
                <a:close/>
                <a:moveTo>
                  <a:pt x="1614" y="11935"/>
                </a:moveTo>
                <a:cubicBezTo>
                  <a:pt x="1784" y="11935"/>
                  <a:pt x="1958" y="11999"/>
                  <a:pt x="2100" y="12140"/>
                </a:cubicBezTo>
                <a:cubicBezTo>
                  <a:pt x="2534" y="12574"/>
                  <a:pt x="2225" y="13321"/>
                  <a:pt x="1609" y="13321"/>
                </a:cubicBezTo>
                <a:cubicBezTo>
                  <a:pt x="1228" y="13321"/>
                  <a:pt x="919" y="13009"/>
                  <a:pt x="919" y="12628"/>
                </a:cubicBezTo>
                <a:cubicBezTo>
                  <a:pt x="919" y="12211"/>
                  <a:pt x="1259" y="11935"/>
                  <a:pt x="1614" y="11935"/>
                </a:cubicBezTo>
                <a:close/>
                <a:moveTo>
                  <a:pt x="5795" y="11937"/>
                </a:moveTo>
                <a:cubicBezTo>
                  <a:pt x="5574" y="12371"/>
                  <a:pt x="5574" y="12887"/>
                  <a:pt x="5795" y="13321"/>
                </a:cubicBezTo>
                <a:lnTo>
                  <a:pt x="2968" y="13321"/>
                </a:lnTo>
                <a:cubicBezTo>
                  <a:pt x="3187" y="12884"/>
                  <a:pt x="3187" y="12371"/>
                  <a:pt x="2968" y="11937"/>
                </a:cubicBezTo>
                <a:close/>
                <a:moveTo>
                  <a:pt x="11338" y="11937"/>
                </a:moveTo>
                <a:cubicBezTo>
                  <a:pt x="11113" y="12371"/>
                  <a:pt x="11113" y="12887"/>
                  <a:pt x="11338" y="13321"/>
                </a:cubicBezTo>
                <a:lnTo>
                  <a:pt x="8510" y="13321"/>
                </a:lnTo>
                <a:cubicBezTo>
                  <a:pt x="8735" y="12887"/>
                  <a:pt x="8735" y="12371"/>
                  <a:pt x="8510" y="11937"/>
                </a:cubicBezTo>
                <a:close/>
                <a:moveTo>
                  <a:pt x="12692" y="11936"/>
                </a:moveTo>
                <a:cubicBezTo>
                  <a:pt x="13047" y="11936"/>
                  <a:pt x="13387" y="12211"/>
                  <a:pt x="13387" y="12628"/>
                </a:cubicBezTo>
                <a:cubicBezTo>
                  <a:pt x="13387" y="13012"/>
                  <a:pt x="13075" y="13321"/>
                  <a:pt x="12694" y="13321"/>
                </a:cubicBezTo>
                <a:cubicBezTo>
                  <a:pt x="12078" y="13315"/>
                  <a:pt x="11772" y="12571"/>
                  <a:pt x="12209" y="12137"/>
                </a:cubicBezTo>
                <a:cubicBezTo>
                  <a:pt x="12350" y="11998"/>
                  <a:pt x="12523" y="11936"/>
                  <a:pt x="12692" y="11936"/>
                </a:cubicBezTo>
                <a:close/>
                <a:moveTo>
                  <a:pt x="7160" y="11928"/>
                </a:moveTo>
                <a:cubicBezTo>
                  <a:pt x="7331" y="11928"/>
                  <a:pt x="7506" y="11992"/>
                  <a:pt x="7648" y="12134"/>
                </a:cubicBezTo>
                <a:cubicBezTo>
                  <a:pt x="8085" y="12570"/>
                  <a:pt x="7774" y="13321"/>
                  <a:pt x="7155" y="13321"/>
                </a:cubicBezTo>
                <a:cubicBezTo>
                  <a:pt x="7154" y="13321"/>
                  <a:pt x="7153" y="13321"/>
                  <a:pt x="7151" y="13321"/>
                </a:cubicBezTo>
                <a:cubicBezTo>
                  <a:pt x="6770" y="13321"/>
                  <a:pt x="6461" y="13009"/>
                  <a:pt x="6461" y="12628"/>
                </a:cubicBezTo>
                <a:cubicBezTo>
                  <a:pt x="6459" y="12207"/>
                  <a:pt x="6801" y="11928"/>
                  <a:pt x="7160" y="11928"/>
                </a:cubicBezTo>
                <a:close/>
                <a:moveTo>
                  <a:pt x="7154" y="0"/>
                </a:moveTo>
                <a:cubicBezTo>
                  <a:pt x="6939" y="0"/>
                  <a:pt x="6758" y="162"/>
                  <a:pt x="6736" y="378"/>
                </a:cubicBezTo>
                <a:lnTo>
                  <a:pt x="6736" y="550"/>
                </a:lnTo>
                <a:cubicBezTo>
                  <a:pt x="5614" y="731"/>
                  <a:pt x="4733" y="1612"/>
                  <a:pt x="4555" y="2737"/>
                </a:cubicBezTo>
                <a:lnTo>
                  <a:pt x="4383" y="2737"/>
                </a:lnTo>
                <a:cubicBezTo>
                  <a:pt x="4369" y="2735"/>
                  <a:pt x="4355" y="2735"/>
                  <a:pt x="4341" y="2735"/>
                </a:cubicBezTo>
                <a:cubicBezTo>
                  <a:pt x="4112" y="2735"/>
                  <a:pt x="3924" y="2920"/>
                  <a:pt x="3924" y="3152"/>
                </a:cubicBezTo>
                <a:cubicBezTo>
                  <a:pt x="3924" y="3385"/>
                  <a:pt x="4112" y="3570"/>
                  <a:pt x="4341" y="3570"/>
                </a:cubicBezTo>
                <a:cubicBezTo>
                  <a:pt x="4355" y="3570"/>
                  <a:pt x="4369" y="3569"/>
                  <a:pt x="4383" y="3568"/>
                </a:cubicBezTo>
                <a:lnTo>
                  <a:pt x="4796" y="3568"/>
                </a:lnTo>
                <a:lnTo>
                  <a:pt x="4796" y="3705"/>
                </a:lnTo>
                <a:cubicBezTo>
                  <a:pt x="4796" y="4386"/>
                  <a:pt x="5093" y="5036"/>
                  <a:pt x="5608" y="5483"/>
                </a:cubicBezTo>
                <a:cubicBezTo>
                  <a:pt x="4499" y="5970"/>
                  <a:pt x="3784" y="7067"/>
                  <a:pt x="3780" y="8279"/>
                </a:cubicBezTo>
                <a:lnTo>
                  <a:pt x="3780" y="8610"/>
                </a:lnTo>
                <a:lnTo>
                  <a:pt x="1609" y="8610"/>
                </a:lnTo>
                <a:cubicBezTo>
                  <a:pt x="1381" y="8610"/>
                  <a:pt x="1197" y="8794"/>
                  <a:pt x="1197" y="9022"/>
                </a:cubicBezTo>
                <a:lnTo>
                  <a:pt x="1197" y="11166"/>
                </a:lnTo>
                <a:cubicBezTo>
                  <a:pt x="466" y="11372"/>
                  <a:pt x="0" y="12087"/>
                  <a:pt x="106" y="12837"/>
                </a:cubicBezTo>
                <a:cubicBezTo>
                  <a:pt x="210" y="13590"/>
                  <a:pt x="850" y="14149"/>
                  <a:pt x="1609" y="14152"/>
                </a:cubicBezTo>
                <a:lnTo>
                  <a:pt x="12694" y="14152"/>
                </a:lnTo>
                <a:cubicBezTo>
                  <a:pt x="13453" y="14152"/>
                  <a:pt x="14096" y="13593"/>
                  <a:pt x="14199" y="12840"/>
                </a:cubicBezTo>
                <a:cubicBezTo>
                  <a:pt x="14306" y="12087"/>
                  <a:pt x="13840" y="11372"/>
                  <a:pt x="13112" y="11166"/>
                </a:cubicBezTo>
                <a:lnTo>
                  <a:pt x="13112" y="9022"/>
                </a:lnTo>
                <a:cubicBezTo>
                  <a:pt x="13109" y="8794"/>
                  <a:pt x="12922" y="8610"/>
                  <a:pt x="12694" y="8610"/>
                </a:cubicBezTo>
                <a:lnTo>
                  <a:pt x="10525" y="8610"/>
                </a:lnTo>
                <a:lnTo>
                  <a:pt x="10525" y="8279"/>
                </a:lnTo>
                <a:cubicBezTo>
                  <a:pt x="10525" y="7064"/>
                  <a:pt x="9807" y="5967"/>
                  <a:pt x="8695" y="5483"/>
                </a:cubicBezTo>
                <a:cubicBezTo>
                  <a:pt x="9213" y="5036"/>
                  <a:pt x="9510" y="4389"/>
                  <a:pt x="9507" y="3705"/>
                </a:cubicBezTo>
                <a:lnTo>
                  <a:pt x="9507" y="3568"/>
                </a:lnTo>
                <a:lnTo>
                  <a:pt x="9926" y="3568"/>
                </a:lnTo>
                <a:cubicBezTo>
                  <a:pt x="10138" y="3549"/>
                  <a:pt x="10300" y="3368"/>
                  <a:pt x="10300" y="3152"/>
                </a:cubicBezTo>
                <a:cubicBezTo>
                  <a:pt x="10300" y="2937"/>
                  <a:pt x="10138" y="2759"/>
                  <a:pt x="9926" y="2737"/>
                </a:cubicBezTo>
                <a:lnTo>
                  <a:pt x="9754" y="2737"/>
                </a:lnTo>
                <a:cubicBezTo>
                  <a:pt x="9569" y="1615"/>
                  <a:pt x="8692" y="734"/>
                  <a:pt x="7570" y="550"/>
                </a:cubicBezTo>
                <a:lnTo>
                  <a:pt x="7570" y="378"/>
                </a:lnTo>
                <a:cubicBezTo>
                  <a:pt x="7548" y="162"/>
                  <a:pt x="7367" y="0"/>
                  <a:pt x="71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vvic" pitchFamily="2" charset="0"/>
            </a:endParaRPr>
          </a:p>
        </p:txBody>
      </p:sp>
      <p:grpSp>
        <p:nvGrpSpPr>
          <p:cNvPr id="452" name="Google Shape;452;p34"/>
          <p:cNvGrpSpPr/>
          <p:nvPr/>
        </p:nvGrpSpPr>
        <p:grpSpPr>
          <a:xfrm>
            <a:off x="2498166" y="1407561"/>
            <a:ext cx="354675" cy="354825"/>
            <a:chOff x="1005350" y="2038025"/>
            <a:chExt cx="354675" cy="354825"/>
          </a:xfrm>
        </p:grpSpPr>
        <p:sp>
          <p:nvSpPr>
            <p:cNvPr id="453" name="Google Shape;453;p34"/>
            <p:cNvSpPr/>
            <p:nvPr/>
          </p:nvSpPr>
          <p:spPr>
            <a:xfrm>
              <a:off x="1005350" y="2038025"/>
              <a:ext cx="354675" cy="354825"/>
            </a:xfrm>
            <a:custGeom>
              <a:avLst/>
              <a:gdLst/>
              <a:ahLst/>
              <a:cxnLst/>
              <a:rect l="l" t="t" r="r" b="b"/>
              <a:pathLst>
                <a:path w="14187" h="14193" extrusionOk="0">
                  <a:moveTo>
                    <a:pt x="4602" y="2572"/>
                  </a:moveTo>
                  <a:lnTo>
                    <a:pt x="6214" y="3578"/>
                  </a:lnTo>
                  <a:lnTo>
                    <a:pt x="5780" y="4156"/>
                  </a:lnTo>
                  <a:lnTo>
                    <a:pt x="3421" y="4156"/>
                  </a:lnTo>
                  <a:lnTo>
                    <a:pt x="2987" y="3578"/>
                  </a:lnTo>
                  <a:lnTo>
                    <a:pt x="4602" y="2572"/>
                  </a:lnTo>
                  <a:close/>
                  <a:moveTo>
                    <a:pt x="5570" y="4987"/>
                  </a:moveTo>
                  <a:lnTo>
                    <a:pt x="5570" y="6930"/>
                  </a:lnTo>
                  <a:lnTo>
                    <a:pt x="3633" y="6930"/>
                  </a:lnTo>
                  <a:lnTo>
                    <a:pt x="3633" y="4987"/>
                  </a:lnTo>
                  <a:close/>
                  <a:moveTo>
                    <a:pt x="12943" y="835"/>
                  </a:moveTo>
                  <a:cubicBezTo>
                    <a:pt x="13171" y="835"/>
                    <a:pt x="13356" y="1019"/>
                    <a:pt x="13356" y="1247"/>
                  </a:cubicBezTo>
                  <a:lnTo>
                    <a:pt x="13356" y="8592"/>
                  </a:lnTo>
                  <a:lnTo>
                    <a:pt x="831" y="8592"/>
                  </a:lnTo>
                  <a:lnTo>
                    <a:pt x="831" y="1247"/>
                  </a:lnTo>
                  <a:cubicBezTo>
                    <a:pt x="834" y="1019"/>
                    <a:pt x="1018" y="835"/>
                    <a:pt x="1247" y="835"/>
                  </a:cubicBezTo>
                  <a:lnTo>
                    <a:pt x="4186" y="835"/>
                  </a:lnTo>
                  <a:lnTo>
                    <a:pt x="4186" y="1850"/>
                  </a:lnTo>
                  <a:lnTo>
                    <a:pt x="2165" y="3113"/>
                  </a:lnTo>
                  <a:cubicBezTo>
                    <a:pt x="2065" y="3175"/>
                    <a:pt x="1996" y="3275"/>
                    <a:pt x="1978" y="3391"/>
                  </a:cubicBezTo>
                  <a:cubicBezTo>
                    <a:pt x="1953" y="3506"/>
                    <a:pt x="1981" y="3622"/>
                    <a:pt x="2049" y="3716"/>
                  </a:cubicBezTo>
                  <a:lnTo>
                    <a:pt x="2799" y="4712"/>
                  </a:lnTo>
                  <a:lnTo>
                    <a:pt x="2799" y="7349"/>
                  </a:lnTo>
                  <a:cubicBezTo>
                    <a:pt x="2799" y="7577"/>
                    <a:pt x="2987" y="7761"/>
                    <a:pt x="3215" y="7761"/>
                  </a:cubicBezTo>
                  <a:lnTo>
                    <a:pt x="5986" y="7761"/>
                  </a:lnTo>
                  <a:cubicBezTo>
                    <a:pt x="6214" y="7761"/>
                    <a:pt x="6401" y="7577"/>
                    <a:pt x="6401" y="7349"/>
                  </a:cubicBezTo>
                  <a:lnTo>
                    <a:pt x="6401" y="4712"/>
                  </a:lnTo>
                  <a:lnTo>
                    <a:pt x="7151" y="3716"/>
                  </a:lnTo>
                  <a:cubicBezTo>
                    <a:pt x="7220" y="3622"/>
                    <a:pt x="7248" y="3506"/>
                    <a:pt x="7226" y="3391"/>
                  </a:cubicBezTo>
                  <a:cubicBezTo>
                    <a:pt x="7204" y="3275"/>
                    <a:pt x="7135" y="3175"/>
                    <a:pt x="7039" y="3116"/>
                  </a:cubicBezTo>
                  <a:lnTo>
                    <a:pt x="5014" y="1850"/>
                  </a:lnTo>
                  <a:lnTo>
                    <a:pt x="5014" y="835"/>
                  </a:lnTo>
                  <a:close/>
                  <a:moveTo>
                    <a:pt x="13356" y="9426"/>
                  </a:moveTo>
                  <a:lnTo>
                    <a:pt x="13356" y="10117"/>
                  </a:lnTo>
                  <a:cubicBezTo>
                    <a:pt x="13359" y="10345"/>
                    <a:pt x="13171" y="10535"/>
                    <a:pt x="12943" y="10535"/>
                  </a:cubicBezTo>
                  <a:lnTo>
                    <a:pt x="1247" y="10535"/>
                  </a:lnTo>
                  <a:cubicBezTo>
                    <a:pt x="1015" y="10532"/>
                    <a:pt x="831" y="10345"/>
                    <a:pt x="831" y="10117"/>
                  </a:cubicBezTo>
                  <a:lnTo>
                    <a:pt x="831" y="9426"/>
                  </a:lnTo>
                  <a:close/>
                  <a:moveTo>
                    <a:pt x="8619" y="11363"/>
                  </a:moveTo>
                  <a:lnTo>
                    <a:pt x="8619" y="11769"/>
                  </a:lnTo>
                  <a:cubicBezTo>
                    <a:pt x="8616" y="12326"/>
                    <a:pt x="8760" y="12872"/>
                    <a:pt x="9032" y="13356"/>
                  </a:cubicBezTo>
                  <a:lnTo>
                    <a:pt x="5155" y="13356"/>
                  </a:lnTo>
                  <a:cubicBezTo>
                    <a:pt x="5427" y="12872"/>
                    <a:pt x="5570" y="12326"/>
                    <a:pt x="5570" y="11769"/>
                  </a:cubicBezTo>
                  <a:lnTo>
                    <a:pt x="5570" y="11363"/>
                  </a:lnTo>
                  <a:close/>
                  <a:moveTo>
                    <a:pt x="1247" y="1"/>
                  </a:moveTo>
                  <a:cubicBezTo>
                    <a:pt x="559" y="1"/>
                    <a:pt x="0" y="560"/>
                    <a:pt x="0" y="1247"/>
                  </a:cubicBezTo>
                  <a:lnTo>
                    <a:pt x="0" y="10117"/>
                  </a:lnTo>
                  <a:cubicBezTo>
                    <a:pt x="0" y="10804"/>
                    <a:pt x="559" y="11363"/>
                    <a:pt x="1247" y="11363"/>
                  </a:cubicBezTo>
                  <a:lnTo>
                    <a:pt x="4736" y="11363"/>
                  </a:lnTo>
                  <a:lnTo>
                    <a:pt x="4736" y="11769"/>
                  </a:lnTo>
                  <a:cubicBezTo>
                    <a:pt x="4739" y="12351"/>
                    <a:pt x="4527" y="12916"/>
                    <a:pt x="4143" y="13356"/>
                  </a:cubicBezTo>
                  <a:lnTo>
                    <a:pt x="3493" y="13356"/>
                  </a:lnTo>
                  <a:cubicBezTo>
                    <a:pt x="3277" y="13378"/>
                    <a:pt x="3115" y="13560"/>
                    <a:pt x="3115" y="13772"/>
                  </a:cubicBezTo>
                  <a:cubicBezTo>
                    <a:pt x="3115" y="13988"/>
                    <a:pt x="3277" y="14169"/>
                    <a:pt x="3493" y="14191"/>
                  </a:cubicBezTo>
                  <a:lnTo>
                    <a:pt x="10697" y="14191"/>
                  </a:lnTo>
                  <a:cubicBezTo>
                    <a:pt x="10710" y="14192"/>
                    <a:pt x="10722" y="14192"/>
                    <a:pt x="10735" y="14192"/>
                  </a:cubicBezTo>
                  <a:cubicBezTo>
                    <a:pt x="10962" y="14192"/>
                    <a:pt x="11153" y="14006"/>
                    <a:pt x="11153" y="13772"/>
                  </a:cubicBezTo>
                  <a:cubicBezTo>
                    <a:pt x="11153" y="13538"/>
                    <a:pt x="10962" y="13355"/>
                    <a:pt x="10735" y="13355"/>
                  </a:cubicBezTo>
                  <a:cubicBezTo>
                    <a:pt x="10722" y="13355"/>
                    <a:pt x="10710" y="13355"/>
                    <a:pt x="10697" y="13356"/>
                  </a:cubicBezTo>
                  <a:lnTo>
                    <a:pt x="10047" y="13356"/>
                  </a:lnTo>
                  <a:cubicBezTo>
                    <a:pt x="9663" y="12919"/>
                    <a:pt x="9450" y="12354"/>
                    <a:pt x="9450" y="11769"/>
                  </a:cubicBezTo>
                  <a:lnTo>
                    <a:pt x="9450" y="11363"/>
                  </a:lnTo>
                  <a:lnTo>
                    <a:pt x="12943" y="11363"/>
                  </a:lnTo>
                  <a:cubicBezTo>
                    <a:pt x="13631" y="11363"/>
                    <a:pt x="14187" y="10804"/>
                    <a:pt x="14187" y="10117"/>
                  </a:cubicBezTo>
                  <a:lnTo>
                    <a:pt x="14187" y="1247"/>
                  </a:lnTo>
                  <a:cubicBezTo>
                    <a:pt x="14187" y="560"/>
                    <a:pt x="13631" y="1"/>
                    <a:pt x="129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249400" y="2086625"/>
              <a:ext cx="67425" cy="20800"/>
            </a:xfrm>
            <a:custGeom>
              <a:avLst/>
              <a:gdLst/>
              <a:ahLst/>
              <a:cxnLst/>
              <a:rect l="l" t="t" r="r" b="b"/>
              <a:pathLst>
                <a:path w="2697" h="832" extrusionOk="0">
                  <a:moveTo>
                    <a:pt x="379" y="0"/>
                  </a:moveTo>
                  <a:cubicBezTo>
                    <a:pt x="166" y="19"/>
                    <a:pt x="1" y="200"/>
                    <a:pt x="1" y="416"/>
                  </a:cubicBezTo>
                  <a:cubicBezTo>
                    <a:pt x="1" y="628"/>
                    <a:pt x="166" y="809"/>
                    <a:pt x="379" y="831"/>
                  </a:cubicBezTo>
                  <a:lnTo>
                    <a:pt x="2319" y="831"/>
                  </a:lnTo>
                  <a:cubicBezTo>
                    <a:pt x="2535" y="809"/>
                    <a:pt x="2697" y="628"/>
                    <a:pt x="2697" y="416"/>
                  </a:cubicBezTo>
                  <a:cubicBezTo>
                    <a:pt x="2697" y="200"/>
                    <a:pt x="2535" y="19"/>
                    <a:pt x="2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1206925" y="2086625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0" y="184"/>
                    <a:pt x="0" y="413"/>
                  </a:cubicBezTo>
                  <a:cubicBezTo>
                    <a:pt x="0" y="641"/>
                    <a:pt x="188" y="828"/>
                    <a:pt x="416" y="828"/>
                  </a:cubicBezTo>
                  <a:cubicBezTo>
                    <a:pt x="644" y="828"/>
                    <a:pt x="828" y="641"/>
                    <a:pt x="828" y="413"/>
                  </a:cubicBezTo>
                  <a:cubicBezTo>
                    <a:pt x="828" y="184"/>
                    <a:pt x="644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1206925" y="2128175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0" y="184"/>
                    <a:pt x="0" y="416"/>
                  </a:cubicBezTo>
                  <a:cubicBezTo>
                    <a:pt x="0" y="644"/>
                    <a:pt x="188" y="828"/>
                    <a:pt x="416" y="828"/>
                  </a:cubicBezTo>
                  <a:cubicBezTo>
                    <a:pt x="644" y="828"/>
                    <a:pt x="828" y="644"/>
                    <a:pt x="828" y="416"/>
                  </a:cubicBezTo>
                  <a:cubicBezTo>
                    <a:pt x="828" y="184"/>
                    <a:pt x="644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206925" y="2169725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0" y="188"/>
                    <a:pt x="0" y="416"/>
                  </a:cubicBezTo>
                  <a:cubicBezTo>
                    <a:pt x="0" y="644"/>
                    <a:pt x="188" y="828"/>
                    <a:pt x="416" y="828"/>
                  </a:cubicBezTo>
                  <a:cubicBezTo>
                    <a:pt x="644" y="828"/>
                    <a:pt x="828" y="644"/>
                    <a:pt x="828" y="416"/>
                  </a:cubicBezTo>
                  <a:cubicBezTo>
                    <a:pt x="828" y="188"/>
                    <a:pt x="644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206925" y="2211350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0" y="185"/>
                    <a:pt x="0" y="416"/>
                  </a:cubicBezTo>
                  <a:cubicBezTo>
                    <a:pt x="0" y="644"/>
                    <a:pt x="188" y="828"/>
                    <a:pt x="416" y="828"/>
                  </a:cubicBezTo>
                  <a:cubicBezTo>
                    <a:pt x="644" y="828"/>
                    <a:pt x="828" y="644"/>
                    <a:pt x="828" y="416"/>
                  </a:cubicBezTo>
                  <a:cubicBezTo>
                    <a:pt x="828" y="185"/>
                    <a:pt x="644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248550" y="2128175"/>
              <a:ext cx="69225" cy="20725"/>
            </a:xfrm>
            <a:custGeom>
              <a:avLst/>
              <a:gdLst/>
              <a:ahLst/>
              <a:cxnLst/>
              <a:rect l="l" t="t" r="r" b="b"/>
              <a:pathLst>
                <a:path w="2769" h="829" extrusionOk="0">
                  <a:moveTo>
                    <a:pt x="413" y="0"/>
                  </a:moveTo>
                  <a:cubicBezTo>
                    <a:pt x="185" y="0"/>
                    <a:pt x="0" y="184"/>
                    <a:pt x="0" y="416"/>
                  </a:cubicBezTo>
                  <a:cubicBezTo>
                    <a:pt x="0" y="644"/>
                    <a:pt x="185" y="828"/>
                    <a:pt x="413" y="828"/>
                  </a:cubicBezTo>
                  <a:lnTo>
                    <a:pt x="2353" y="828"/>
                  </a:lnTo>
                  <a:cubicBezTo>
                    <a:pt x="2584" y="828"/>
                    <a:pt x="2768" y="644"/>
                    <a:pt x="2768" y="416"/>
                  </a:cubicBezTo>
                  <a:cubicBezTo>
                    <a:pt x="2768" y="184"/>
                    <a:pt x="2584" y="0"/>
                    <a:pt x="2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249400" y="2169650"/>
              <a:ext cx="67425" cy="20875"/>
            </a:xfrm>
            <a:custGeom>
              <a:avLst/>
              <a:gdLst/>
              <a:ahLst/>
              <a:cxnLst/>
              <a:rect l="l" t="t" r="r" b="b"/>
              <a:pathLst>
                <a:path w="2697" h="835" extrusionOk="0">
                  <a:moveTo>
                    <a:pt x="379" y="0"/>
                  </a:moveTo>
                  <a:cubicBezTo>
                    <a:pt x="166" y="22"/>
                    <a:pt x="1" y="203"/>
                    <a:pt x="1" y="416"/>
                  </a:cubicBezTo>
                  <a:cubicBezTo>
                    <a:pt x="1" y="631"/>
                    <a:pt x="166" y="812"/>
                    <a:pt x="379" y="834"/>
                  </a:cubicBezTo>
                  <a:lnTo>
                    <a:pt x="2319" y="834"/>
                  </a:lnTo>
                  <a:cubicBezTo>
                    <a:pt x="2535" y="812"/>
                    <a:pt x="2697" y="631"/>
                    <a:pt x="2697" y="416"/>
                  </a:cubicBezTo>
                  <a:cubicBezTo>
                    <a:pt x="2697" y="203"/>
                    <a:pt x="2535" y="22"/>
                    <a:pt x="2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249400" y="2211275"/>
              <a:ext cx="67425" cy="20800"/>
            </a:xfrm>
            <a:custGeom>
              <a:avLst/>
              <a:gdLst/>
              <a:ahLst/>
              <a:cxnLst/>
              <a:rect l="l" t="t" r="r" b="b"/>
              <a:pathLst>
                <a:path w="2697" h="832" extrusionOk="0">
                  <a:moveTo>
                    <a:pt x="379" y="0"/>
                  </a:moveTo>
                  <a:cubicBezTo>
                    <a:pt x="166" y="19"/>
                    <a:pt x="1" y="200"/>
                    <a:pt x="1" y="416"/>
                  </a:cubicBezTo>
                  <a:cubicBezTo>
                    <a:pt x="1" y="631"/>
                    <a:pt x="166" y="809"/>
                    <a:pt x="379" y="831"/>
                  </a:cubicBezTo>
                  <a:lnTo>
                    <a:pt x="2319" y="831"/>
                  </a:lnTo>
                  <a:cubicBezTo>
                    <a:pt x="2535" y="809"/>
                    <a:pt x="2697" y="631"/>
                    <a:pt x="2697" y="416"/>
                  </a:cubicBezTo>
                  <a:cubicBezTo>
                    <a:pt x="2697" y="200"/>
                    <a:pt x="2535" y="19"/>
                    <a:pt x="2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462" name="Google Shape;462;p34"/>
          <p:cNvGrpSpPr/>
          <p:nvPr/>
        </p:nvGrpSpPr>
        <p:grpSpPr>
          <a:xfrm>
            <a:off x="6630372" y="452606"/>
            <a:ext cx="354750" cy="354675"/>
            <a:chOff x="1005350" y="1526400"/>
            <a:chExt cx="354750" cy="354675"/>
          </a:xfrm>
        </p:grpSpPr>
        <p:sp>
          <p:nvSpPr>
            <p:cNvPr id="463" name="Google Shape;463;p34"/>
            <p:cNvSpPr/>
            <p:nvPr/>
          </p:nvSpPr>
          <p:spPr>
            <a:xfrm>
              <a:off x="1005350" y="1526400"/>
              <a:ext cx="354750" cy="354675"/>
            </a:xfrm>
            <a:custGeom>
              <a:avLst/>
              <a:gdLst/>
              <a:ahLst/>
              <a:cxnLst/>
              <a:rect l="l" t="t" r="r" b="b"/>
              <a:pathLst>
                <a:path w="14190" h="14187" extrusionOk="0">
                  <a:moveTo>
                    <a:pt x="12247" y="831"/>
                  </a:moveTo>
                  <a:lnTo>
                    <a:pt x="12746" y="8313"/>
                  </a:lnTo>
                  <a:lnTo>
                    <a:pt x="1440" y="8313"/>
                  </a:lnTo>
                  <a:lnTo>
                    <a:pt x="1940" y="831"/>
                  </a:lnTo>
                  <a:close/>
                  <a:moveTo>
                    <a:pt x="12840" y="9147"/>
                  </a:moveTo>
                  <a:lnTo>
                    <a:pt x="13277" y="11637"/>
                  </a:lnTo>
                  <a:lnTo>
                    <a:pt x="909" y="11637"/>
                  </a:lnTo>
                  <a:lnTo>
                    <a:pt x="1346" y="9147"/>
                  </a:lnTo>
                  <a:close/>
                  <a:moveTo>
                    <a:pt x="13356" y="12468"/>
                  </a:moveTo>
                  <a:lnTo>
                    <a:pt x="13356" y="13356"/>
                  </a:lnTo>
                  <a:lnTo>
                    <a:pt x="831" y="13356"/>
                  </a:lnTo>
                  <a:lnTo>
                    <a:pt x="831" y="12468"/>
                  </a:lnTo>
                  <a:close/>
                  <a:moveTo>
                    <a:pt x="1550" y="0"/>
                  </a:moveTo>
                  <a:cubicBezTo>
                    <a:pt x="1331" y="0"/>
                    <a:pt x="1150" y="169"/>
                    <a:pt x="1137" y="387"/>
                  </a:cubicBezTo>
                  <a:lnTo>
                    <a:pt x="587" y="8682"/>
                  </a:lnTo>
                  <a:lnTo>
                    <a:pt x="9" y="11981"/>
                  </a:lnTo>
                  <a:cubicBezTo>
                    <a:pt x="3" y="12006"/>
                    <a:pt x="0" y="12031"/>
                    <a:pt x="0" y="12056"/>
                  </a:cubicBezTo>
                  <a:lnTo>
                    <a:pt x="0" y="13774"/>
                  </a:lnTo>
                  <a:cubicBezTo>
                    <a:pt x="0" y="14002"/>
                    <a:pt x="184" y="14187"/>
                    <a:pt x="416" y="14187"/>
                  </a:cubicBezTo>
                  <a:lnTo>
                    <a:pt x="13774" y="14187"/>
                  </a:lnTo>
                  <a:cubicBezTo>
                    <a:pt x="13776" y="14187"/>
                    <a:pt x="13778" y="14187"/>
                    <a:pt x="13780" y="14187"/>
                  </a:cubicBezTo>
                  <a:cubicBezTo>
                    <a:pt x="14005" y="14187"/>
                    <a:pt x="14190" y="14000"/>
                    <a:pt x="14187" y="13774"/>
                  </a:cubicBezTo>
                  <a:lnTo>
                    <a:pt x="14187" y="12056"/>
                  </a:lnTo>
                  <a:cubicBezTo>
                    <a:pt x="14187" y="12031"/>
                    <a:pt x="14187" y="12006"/>
                    <a:pt x="14183" y="11981"/>
                  </a:cubicBezTo>
                  <a:lnTo>
                    <a:pt x="13606" y="8682"/>
                  </a:lnTo>
                  <a:lnTo>
                    <a:pt x="13053" y="387"/>
                  </a:lnTo>
                  <a:cubicBezTo>
                    <a:pt x="13037" y="169"/>
                    <a:pt x="12856" y="0"/>
                    <a:pt x="126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1068375" y="1567975"/>
              <a:ext cx="108025" cy="103950"/>
            </a:xfrm>
            <a:custGeom>
              <a:avLst/>
              <a:gdLst/>
              <a:ahLst/>
              <a:cxnLst/>
              <a:rect l="l" t="t" r="r" b="b"/>
              <a:pathLst>
                <a:path w="4321" h="4158" extrusionOk="0">
                  <a:moveTo>
                    <a:pt x="2081" y="833"/>
                  </a:moveTo>
                  <a:cubicBezTo>
                    <a:pt x="2768" y="833"/>
                    <a:pt x="3324" y="1389"/>
                    <a:pt x="3324" y="2080"/>
                  </a:cubicBezTo>
                  <a:cubicBezTo>
                    <a:pt x="3327" y="2164"/>
                    <a:pt x="3318" y="2251"/>
                    <a:pt x="3299" y="2336"/>
                  </a:cubicBezTo>
                  <a:cubicBezTo>
                    <a:pt x="3059" y="2164"/>
                    <a:pt x="2784" y="2042"/>
                    <a:pt x="2493" y="1980"/>
                  </a:cubicBezTo>
                  <a:lnTo>
                    <a:pt x="2493" y="1802"/>
                  </a:lnTo>
                  <a:cubicBezTo>
                    <a:pt x="2493" y="1574"/>
                    <a:pt x="2309" y="1386"/>
                    <a:pt x="2081" y="1386"/>
                  </a:cubicBezTo>
                  <a:cubicBezTo>
                    <a:pt x="1850" y="1386"/>
                    <a:pt x="1665" y="1574"/>
                    <a:pt x="1665" y="1802"/>
                  </a:cubicBezTo>
                  <a:lnTo>
                    <a:pt x="1665" y="1980"/>
                  </a:lnTo>
                  <a:cubicBezTo>
                    <a:pt x="1375" y="2042"/>
                    <a:pt x="1100" y="2164"/>
                    <a:pt x="862" y="2336"/>
                  </a:cubicBezTo>
                  <a:cubicBezTo>
                    <a:pt x="841" y="2251"/>
                    <a:pt x="831" y="2164"/>
                    <a:pt x="834" y="2080"/>
                  </a:cubicBezTo>
                  <a:cubicBezTo>
                    <a:pt x="834" y="1389"/>
                    <a:pt x="1390" y="833"/>
                    <a:pt x="2081" y="833"/>
                  </a:cubicBezTo>
                  <a:close/>
                  <a:moveTo>
                    <a:pt x="2080" y="2770"/>
                  </a:moveTo>
                  <a:cubicBezTo>
                    <a:pt x="2357" y="2770"/>
                    <a:pt x="2634" y="2864"/>
                    <a:pt x="2862" y="3051"/>
                  </a:cubicBezTo>
                  <a:cubicBezTo>
                    <a:pt x="2632" y="3232"/>
                    <a:pt x="2356" y="3323"/>
                    <a:pt x="2080" y="3323"/>
                  </a:cubicBezTo>
                  <a:cubicBezTo>
                    <a:pt x="1804" y="3323"/>
                    <a:pt x="1528" y="3232"/>
                    <a:pt x="1300" y="3051"/>
                  </a:cubicBezTo>
                  <a:cubicBezTo>
                    <a:pt x="1526" y="2864"/>
                    <a:pt x="1803" y="2770"/>
                    <a:pt x="2080" y="2770"/>
                  </a:cubicBezTo>
                  <a:close/>
                  <a:moveTo>
                    <a:pt x="2078" y="0"/>
                  </a:moveTo>
                  <a:cubicBezTo>
                    <a:pt x="1811" y="0"/>
                    <a:pt x="1541" y="52"/>
                    <a:pt x="1284" y="158"/>
                  </a:cubicBezTo>
                  <a:cubicBezTo>
                    <a:pt x="509" y="480"/>
                    <a:pt x="0" y="1239"/>
                    <a:pt x="0" y="2080"/>
                  </a:cubicBezTo>
                  <a:cubicBezTo>
                    <a:pt x="3" y="3223"/>
                    <a:pt x="934" y="4154"/>
                    <a:pt x="2081" y="4157"/>
                  </a:cubicBezTo>
                  <a:cubicBezTo>
                    <a:pt x="2918" y="4157"/>
                    <a:pt x="3677" y="3648"/>
                    <a:pt x="3999" y="2873"/>
                  </a:cubicBezTo>
                  <a:cubicBezTo>
                    <a:pt x="4321" y="2098"/>
                    <a:pt x="4143" y="1202"/>
                    <a:pt x="3549" y="608"/>
                  </a:cubicBezTo>
                  <a:cubicBezTo>
                    <a:pt x="3152" y="211"/>
                    <a:pt x="2620" y="0"/>
                    <a:pt x="20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193100" y="1567975"/>
              <a:ext cx="107950" cy="103950"/>
            </a:xfrm>
            <a:custGeom>
              <a:avLst/>
              <a:gdLst/>
              <a:ahLst/>
              <a:cxnLst/>
              <a:rect l="l" t="t" r="r" b="b"/>
              <a:pathLst>
                <a:path w="4318" h="4158" extrusionOk="0">
                  <a:moveTo>
                    <a:pt x="2078" y="833"/>
                  </a:moveTo>
                  <a:cubicBezTo>
                    <a:pt x="2765" y="833"/>
                    <a:pt x="3324" y="1389"/>
                    <a:pt x="3328" y="2080"/>
                  </a:cubicBezTo>
                  <a:cubicBezTo>
                    <a:pt x="3324" y="2164"/>
                    <a:pt x="3318" y="2251"/>
                    <a:pt x="3299" y="2336"/>
                  </a:cubicBezTo>
                  <a:cubicBezTo>
                    <a:pt x="3059" y="2164"/>
                    <a:pt x="2784" y="2042"/>
                    <a:pt x="2497" y="1980"/>
                  </a:cubicBezTo>
                  <a:lnTo>
                    <a:pt x="2497" y="1802"/>
                  </a:lnTo>
                  <a:cubicBezTo>
                    <a:pt x="2475" y="1586"/>
                    <a:pt x="2293" y="1424"/>
                    <a:pt x="2078" y="1424"/>
                  </a:cubicBezTo>
                  <a:cubicBezTo>
                    <a:pt x="1865" y="1424"/>
                    <a:pt x="1684" y="1586"/>
                    <a:pt x="1662" y="1802"/>
                  </a:cubicBezTo>
                  <a:lnTo>
                    <a:pt x="1662" y="1980"/>
                  </a:lnTo>
                  <a:cubicBezTo>
                    <a:pt x="1372" y="2042"/>
                    <a:pt x="1100" y="2164"/>
                    <a:pt x="859" y="2336"/>
                  </a:cubicBezTo>
                  <a:cubicBezTo>
                    <a:pt x="841" y="2251"/>
                    <a:pt x="831" y="2164"/>
                    <a:pt x="831" y="2080"/>
                  </a:cubicBezTo>
                  <a:cubicBezTo>
                    <a:pt x="831" y="1389"/>
                    <a:pt x="1391" y="833"/>
                    <a:pt x="2078" y="833"/>
                  </a:cubicBezTo>
                  <a:close/>
                  <a:moveTo>
                    <a:pt x="2078" y="2770"/>
                  </a:moveTo>
                  <a:cubicBezTo>
                    <a:pt x="2355" y="2770"/>
                    <a:pt x="2632" y="2864"/>
                    <a:pt x="2859" y="3051"/>
                  </a:cubicBezTo>
                  <a:cubicBezTo>
                    <a:pt x="2641" y="3227"/>
                    <a:pt x="2371" y="3323"/>
                    <a:pt x="2091" y="3323"/>
                  </a:cubicBezTo>
                  <a:cubicBezTo>
                    <a:pt x="2087" y="3323"/>
                    <a:pt x="2082" y="3323"/>
                    <a:pt x="2078" y="3323"/>
                  </a:cubicBezTo>
                  <a:cubicBezTo>
                    <a:pt x="1794" y="3323"/>
                    <a:pt x="1519" y="3226"/>
                    <a:pt x="1297" y="3051"/>
                  </a:cubicBezTo>
                  <a:cubicBezTo>
                    <a:pt x="1523" y="2864"/>
                    <a:pt x="1801" y="2770"/>
                    <a:pt x="2078" y="2770"/>
                  </a:cubicBezTo>
                  <a:close/>
                  <a:moveTo>
                    <a:pt x="2077" y="0"/>
                  </a:moveTo>
                  <a:cubicBezTo>
                    <a:pt x="1809" y="0"/>
                    <a:pt x="1539" y="52"/>
                    <a:pt x="1281" y="158"/>
                  </a:cubicBezTo>
                  <a:cubicBezTo>
                    <a:pt x="506" y="480"/>
                    <a:pt x="0" y="1239"/>
                    <a:pt x="0" y="2080"/>
                  </a:cubicBezTo>
                  <a:cubicBezTo>
                    <a:pt x="0" y="3226"/>
                    <a:pt x="928" y="4157"/>
                    <a:pt x="2078" y="4157"/>
                  </a:cubicBezTo>
                  <a:cubicBezTo>
                    <a:pt x="2918" y="4157"/>
                    <a:pt x="3674" y="3648"/>
                    <a:pt x="3996" y="2873"/>
                  </a:cubicBezTo>
                  <a:cubicBezTo>
                    <a:pt x="4318" y="2098"/>
                    <a:pt x="4140" y="1202"/>
                    <a:pt x="3546" y="608"/>
                  </a:cubicBezTo>
                  <a:cubicBezTo>
                    <a:pt x="3149" y="211"/>
                    <a:pt x="2618" y="0"/>
                    <a:pt x="20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245125" y="1775850"/>
              <a:ext cx="20700" cy="20725"/>
            </a:xfrm>
            <a:custGeom>
              <a:avLst/>
              <a:gdLst/>
              <a:ahLst/>
              <a:cxnLst/>
              <a:rect l="l" t="t" r="r" b="b"/>
              <a:pathLst>
                <a:path w="828" h="829" extrusionOk="0">
                  <a:moveTo>
                    <a:pt x="416" y="0"/>
                  </a:moveTo>
                  <a:cubicBezTo>
                    <a:pt x="184" y="0"/>
                    <a:pt x="0" y="185"/>
                    <a:pt x="0" y="413"/>
                  </a:cubicBezTo>
                  <a:cubicBezTo>
                    <a:pt x="0" y="641"/>
                    <a:pt x="184" y="828"/>
                    <a:pt x="416" y="828"/>
                  </a:cubicBezTo>
                  <a:cubicBezTo>
                    <a:pt x="644" y="828"/>
                    <a:pt x="828" y="641"/>
                    <a:pt x="828" y="413"/>
                  </a:cubicBezTo>
                  <a:cubicBezTo>
                    <a:pt x="828" y="185"/>
                    <a:pt x="644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1286575" y="1775850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1" y="185"/>
                    <a:pt x="1" y="413"/>
                  </a:cubicBezTo>
                  <a:cubicBezTo>
                    <a:pt x="1" y="641"/>
                    <a:pt x="188" y="828"/>
                    <a:pt x="416" y="828"/>
                  </a:cubicBezTo>
                  <a:cubicBezTo>
                    <a:pt x="644" y="828"/>
                    <a:pt x="829" y="641"/>
                    <a:pt x="829" y="413"/>
                  </a:cubicBezTo>
                  <a:cubicBezTo>
                    <a:pt x="829" y="185"/>
                    <a:pt x="644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058050" y="1775850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3" y="0"/>
                  </a:moveTo>
                  <a:cubicBezTo>
                    <a:pt x="185" y="0"/>
                    <a:pt x="1" y="185"/>
                    <a:pt x="1" y="413"/>
                  </a:cubicBezTo>
                  <a:cubicBezTo>
                    <a:pt x="1" y="641"/>
                    <a:pt x="185" y="828"/>
                    <a:pt x="413" y="828"/>
                  </a:cubicBezTo>
                  <a:cubicBezTo>
                    <a:pt x="644" y="828"/>
                    <a:pt x="829" y="641"/>
                    <a:pt x="829" y="413"/>
                  </a:cubicBezTo>
                  <a:cubicBezTo>
                    <a:pt x="829" y="185"/>
                    <a:pt x="644" y="0"/>
                    <a:pt x="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1099600" y="1775850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1" y="185"/>
                    <a:pt x="1" y="413"/>
                  </a:cubicBezTo>
                  <a:cubicBezTo>
                    <a:pt x="1" y="641"/>
                    <a:pt x="188" y="828"/>
                    <a:pt x="416" y="828"/>
                  </a:cubicBezTo>
                  <a:cubicBezTo>
                    <a:pt x="644" y="828"/>
                    <a:pt x="829" y="641"/>
                    <a:pt x="829" y="413"/>
                  </a:cubicBezTo>
                  <a:cubicBezTo>
                    <a:pt x="829" y="185"/>
                    <a:pt x="644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1098525" y="1692625"/>
              <a:ext cx="43675" cy="20900"/>
            </a:xfrm>
            <a:custGeom>
              <a:avLst/>
              <a:gdLst/>
              <a:ahLst/>
              <a:cxnLst/>
              <a:rect l="l" t="t" r="r" b="b"/>
              <a:pathLst>
                <a:path w="1747" h="836" extrusionOk="0">
                  <a:moveTo>
                    <a:pt x="416" y="0"/>
                  </a:moveTo>
                  <a:cubicBezTo>
                    <a:pt x="188" y="0"/>
                    <a:pt x="0" y="185"/>
                    <a:pt x="0" y="418"/>
                  </a:cubicBezTo>
                  <a:cubicBezTo>
                    <a:pt x="0" y="650"/>
                    <a:pt x="188" y="835"/>
                    <a:pt x="416" y="835"/>
                  </a:cubicBezTo>
                  <a:cubicBezTo>
                    <a:pt x="431" y="835"/>
                    <a:pt x="445" y="835"/>
                    <a:pt x="459" y="833"/>
                  </a:cubicBezTo>
                  <a:lnTo>
                    <a:pt x="1287" y="833"/>
                  </a:lnTo>
                  <a:cubicBezTo>
                    <a:pt x="1302" y="835"/>
                    <a:pt x="1316" y="835"/>
                    <a:pt x="1330" y="835"/>
                  </a:cubicBezTo>
                  <a:cubicBezTo>
                    <a:pt x="1558" y="835"/>
                    <a:pt x="1746" y="650"/>
                    <a:pt x="1746" y="418"/>
                  </a:cubicBezTo>
                  <a:cubicBezTo>
                    <a:pt x="1746" y="185"/>
                    <a:pt x="1558" y="0"/>
                    <a:pt x="1330" y="0"/>
                  </a:cubicBezTo>
                  <a:cubicBezTo>
                    <a:pt x="1316" y="0"/>
                    <a:pt x="1302" y="1"/>
                    <a:pt x="1287" y="2"/>
                  </a:cubicBezTo>
                  <a:lnTo>
                    <a:pt x="459" y="2"/>
                  </a:lnTo>
                  <a:cubicBezTo>
                    <a:pt x="445" y="1"/>
                    <a:pt x="431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1161850" y="1692675"/>
              <a:ext cx="40725" cy="20800"/>
            </a:xfrm>
            <a:custGeom>
              <a:avLst/>
              <a:gdLst/>
              <a:ahLst/>
              <a:cxnLst/>
              <a:rect l="l" t="t" r="r" b="b"/>
              <a:pathLst>
                <a:path w="1629" h="832" extrusionOk="0">
                  <a:moveTo>
                    <a:pt x="419" y="0"/>
                  </a:moveTo>
                  <a:cubicBezTo>
                    <a:pt x="188" y="0"/>
                    <a:pt x="1" y="188"/>
                    <a:pt x="4" y="419"/>
                  </a:cubicBezTo>
                  <a:cubicBezTo>
                    <a:pt x="4" y="647"/>
                    <a:pt x="188" y="831"/>
                    <a:pt x="419" y="831"/>
                  </a:cubicBezTo>
                  <a:lnTo>
                    <a:pt x="1250" y="831"/>
                  </a:lnTo>
                  <a:cubicBezTo>
                    <a:pt x="1463" y="809"/>
                    <a:pt x="1628" y="631"/>
                    <a:pt x="1628" y="416"/>
                  </a:cubicBezTo>
                  <a:cubicBezTo>
                    <a:pt x="1628" y="200"/>
                    <a:pt x="1463" y="19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142025" y="1776550"/>
              <a:ext cx="81325" cy="20800"/>
            </a:xfrm>
            <a:custGeom>
              <a:avLst/>
              <a:gdLst/>
              <a:ahLst/>
              <a:cxnLst/>
              <a:rect l="l" t="t" r="r" b="b"/>
              <a:pathLst>
                <a:path w="3253" h="832" extrusionOk="0">
                  <a:moveTo>
                    <a:pt x="378" y="0"/>
                  </a:moveTo>
                  <a:cubicBezTo>
                    <a:pt x="166" y="19"/>
                    <a:pt x="0" y="200"/>
                    <a:pt x="0" y="416"/>
                  </a:cubicBezTo>
                  <a:cubicBezTo>
                    <a:pt x="0" y="628"/>
                    <a:pt x="166" y="810"/>
                    <a:pt x="378" y="831"/>
                  </a:cubicBezTo>
                  <a:lnTo>
                    <a:pt x="2874" y="831"/>
                  </a:lnTo>
                  <a:cubicBezTo>
                    <a:pt x="3090" y="810"/>
                    <a:pt x="3252" y="628"/>
                    <a:pt x="3252" y="416"/>
                  </a:cubicBezTo>
                  <a:cubicBezTo>
                    <a:pt x="3252" y="200"/>
                    <a:pt x="3090" y="19"/>
                    <a:pt x="28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223250" y="1692625"/>
              <a:ext cx="41650" cy="20900"/>
            </a:xfrm>
            <a:custGeom>
              <a:avLst/>
              <a:gdLst/>
              <a:ahLst/>
              <a:cxnLst/>
              <a:rect l="l" t="t" r="r" b="b"/>
              <a:pathLst>
                <a:path w="1666" h="836" extrusionOk="0">
                  <a:moveTo>
                    <a:pt x="414" y="0"/>
                  </a:moveTo>
                  <a:cubicBezTo>
                    <a:pt x="189" y="0"/>
                    <a:pt x="0" y="185"/>
                    <a:pt x="0" y="418"/>
                  </a:cubicBezTo>
                  <a:cubicBezTo>
                    <a:pt x="0" y="650"/>
                    <a:pt x="189" y="835"/>
                    <a:pt x="414" y="835"/>
                  </a:cubicBezTo>
                  <a:cubicBezTo>
                    <a:pt x="428" y="835"/>
                    <a:pt x="442" y="835"/>
                    <a:pt x="456" y="833"/>
                  </a:cubicBezTo>
                  <a:lnTo>
                    <a:pt x="1291" y="833"/>
                  </a:lnTo>
                  <a:cubicBezTo>
                    <a:pt x="1503" y="811"/>
                    <a:pt x="1665" y="633"/>
                    <a:pt x="1665" y="418"/>
                  </a:cubicBezTo>
                  <a:cubicBezTo>
                    <a:pt x="1665" y="202"/>
                    <a:pt x="1503" y="21"/>
                    <a:pt x="1291" y="2"/>
                  </a:cubicBezTo>
                  <a:lnTo>
                    <a:pt x="456" y="2"/>
                  </a:lnTo>
                  <a:cubicBezTo>
                    <a:pt x="442" y="1"/>
                    <a:pt x="428" y="0"/>
                    <a:pt x="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474" name="Google Shape;474;p34"/>
          <p:cNvGrpSpPr/>
          <p:nvPr/>
        </p:nvGrpSpPr>
        <p:grpSpPr>
          <a:xfrm>
            <a:off x="6619812" y="1361683"/>
            <a:ext cx="353850" cy="356725"/>
            <a:chOff x="6290075" y="3165200"/>
            <a:chExt cx="353850" cy="356725"/>
          </a:xfrm>
        </p:grpSpPr>
        <p:sp>
          <p:nvSpPr>
            <p:cNvPr id="475" name="Google Shape;475;p34"/>
            <p:cNvSpPr/>
            <p:nvPr/>
          </p:nvSpPr>
          <p:spPr>
            <a:xfrm>
              <a:off x="6415200" y="3165200"/>
              <a:ext cx="228725" cy="356725"/>
            </a:xfrm>
            <a:custGeom>
              <a:avLst/>
              <a:gdLst/>
              <a:ahLst/>
              <a:cxnLst/>
              <a:rect l="l" t="t" r="r" b="b"/>
              <a:pathLst>
                <a:path w="9149" h="14269" extrusionOk="0">
                  <a:moveTo>
                    <a:pt x="4993" y="832"/>
                  </a:moveTo>
                  <a:lnTo>
                    <a:pt x="4993" y="1582"/>
                  </a:lnTo>
                  <a:lnTo>
                    <a:pt x="4806" y="1457"/>
                  </a:lnTo>
                  <a:cubicBezTo>
                    <a:pt x="4737" y="1410"/>
                    <a:pt x="4656" y="1385"/>
                    <a:pt x="4574" y="1385"/>
                  </a:cubicBezTo>
                  <a:cubicBezTo>
                    <a:pt x="4493" y="1385"/>
                    <a:pt x="4412" y="1410"/>
                    <a:pt x="4343" y="1457"/>
                  </a:cubicBezTo>
                  <a:lnTo>
                    <a:pt x="4162" y="1582"/>
                  </a:lnTo>
                  <a:lnTo>
                    <a:pt x="4159" y="832"/>
                  </a:lnTo>
                  <a:close/>
                  <a:moveTo>
                    <a:pt x="6652" y="832"/>
                  </a:moveTo>
                  <a:lnTo>
                    <a:pt x="6652" y="4990"/>
                  </a:lnTo>
                  <a:lnTo>
                    <a:pt x="2497" y="4990"/>
                  </a:lnTo>
                  <a:lnTo>
                    <a:pt x="2497" y="832"/>
                  </a:lnTo>
                  <a:lnTo>
                    <a:pt x="3328" y="832"/>
                  </a:lnTo>
                  <a:lnTo>
                    <a:pt x="3328" y="2360"/>
                  </a:lnTo>
                  <a:cubicBezTo>
                    <a:pt x="3328" y="2510"/>
                    <a:pt x="3412" y="2650"/>
                    <a:pt x="3547" y="2722"/>
                  </a:cubicBezTo>
                  <a:cubicBezTo>
                    <a:pt x="3608" y="2756"/>
                    <a:pt x="3676" y="2773"/>
                    <a:pt x="3743" y="2773"/>
                  </a:cubicBezTo>
                  <a:cubicBezTo>
                    <a:pt x="3823" y="2773"/>
                    <a:pt x="3903" y="2749"/>
                    <a:pt x="3971" y="2703"/>
                  </a:cubicBezTo>
                  <a:lnTo>
                    <a:pt x="4574" y="2303"/>
                  </a:lnTo>
                  <a:lnTo>
                    <a:pt x="5174" y="2703"/>
                  </a:lnTo>
                  <a:cubicBezTo>
                    <a:pt x="5243" y="2747"/>
                    <a:pt x="5324" y="2772"/>
                    <a:pt x="5405" y="2772"/>
                  </a:cubicBezTo>
                  <a:cubicBezTo>
                    <a:pt x="5474" y="2772"/>
                    <a:pt x="5543" y="2756"/>
                    <a:pt x="5602" y="2722"/>
                  </a:cubicBezTo>
                  <a:cubicBezTo>
                    <a:pt x="5737" y="2650"/>
                    <a:pt x="5824" y="2513"/>
                    <a:pt x="5824" y="2360"/>
                  </a:cubicBezTo>
                  <a:lnTo>
                    <a:pt x="5824" y="832"/>
                  </a:lnTo>
                  <a:close/>
                  <a:moveTo>
                    <a:pt x="4993" y="5821"/>
                  </a:moveTo>
                  <a:lnTo>
                    <a:pt x="4993" y="6568"/>
                  </a:lnTo>
                  <a:lnTo>
                    <a:pt x="4806" y="6443"/>
                  </a:lnTo>
                  <a:cubicBezTo>
                    <a:pt x="4737" y="6396"/>
                    <a:pt x="4656" y="6371"/>
                    <a:pt x="4574" y="6371"/>
                  </a:cubicBezTo>
                  <a:cubicBezTo>
                    <a:pt x="4493" y="6374"/>
                    <a:pt x="4412" y="6396"/>
                    <a:pt x="4343" y="6443"/>
                  </a:cubicBezTo>
                  <a:lnTo>
                    <a:pt x="4159" y="6568"/>
                  </a:lnTo>
                  <a:lnTo>
                    <a:pt x="4159" y="5821"/>
                  </a:lnTo>
                  <a:close/>
                  <a:moveTo>
                    <a:pt x="6652" y="5821"/>
                  </a:moveTo>
                  <a:lnTo>
                    <a:pt x="6652" y="9976"/>
                  </a:lnTo>
                  <a:lnTo>
                    <a:pt x="2497" y="9976"/>
                  </a:lnTo>
                  <a:lnTo>
                    <a:pt x="2497" y="5821"/>
                  </a:lnTo>
                  <a:lnTo>
                    <a:pt x="3328" y="5821"/>
                  </a:lnTo>
                  <a:lnTo>
                    <a:pt x="3328" y="7346"/>
                  </a:lnTo>
                  <a:cubicBezTo>
                    <a:pt x="3331" y="7499"/>
                    <a:pt x="3415" y="7636"/>
                    <a:pt x="3547" y="7711"/>
                  </a:cubicBezTo>
                  <a:cubicBezTo>
                    <a:pt x="3608" y="7744"/>
                    <a:pt x="3675" y="7759"/>
                    <a:pt x="3742" y="7759"/>
                  </a:cubicBezTo>
                  <a:cubicBezTo>
                    <a:pt x="3823" y="7759"/>
                    <a:pt x="3903" y="7736"/>
                    <a:pt x="3971" y="7689"/>
                  </a:cubicBezTo>
                  <a:lnTo>
                    <a:pt x="4574" y="7289"/>
                  </a:lnTo>
                  <a:lnTo>
                    <a:pt x="5174" y="7689"/>
                  </a:lnTo>
                  <a:cubicBezTo>
                    <a:pt x="5248" y="7739"/>
                    <a:pt x="5329" y="7762"/>
                    <a:pt x="5408" y="7762"/>
                  </a:cubicBezTo>
                  <a:cubicBezTo>
                    <a:pt x="5625" y="7762"/>
                    <a:pt x="5826" y="7591"/>
                    <a:pt x="5824" y="7346"/>
                  </a:cubicBezTo>
                  <a:lnTo>
                    <a:pt x="5824" y="5821"/>
                  </a:lnTo>
                  <a:close/>
                  <a:moveTo>
                    <a:pt x="8317" y="10810"/>
                  </a:moveTo>
                  <a:lnTo>
                    <a:pt x="8314" y="11694"/>
                  </a:lnTo>
                  <a:lnTo>
                    <a:pt x="835" y="11694"/>
                  </a:lnTo>
                  <a:lnTo>
                    <a:pt x="835" y="10810"/>
                  </a:lnTo>
                  <a:close/>
                  <a:moveTo>
                    <a:pt x="7761" y="12529"/>
                  </a:moveTo>
                  <a:lnTo>
                    <a:pt x="7761" y="12663"/>
                  </a:lnTo>
                  <a:cubicBezTo>
                    <a:pt x="7761" y="13044"/>
                    <a:pt x="7452" y="13353"/>
                    <a:pt x="7071" y="13353"/>
                  </a:cubicBezTo>
                  <a:cubicBezTo>
                    <a:pt x="6689" y="13353"/>
                    <a:pt x="6377" y="13044"/>
                    <a:pt x="6380" y="12663"/>
                  </a:cubicBezTo>
                  <a:lnTo>
                    <a:pt x="6380" y="12529"/>
                  </a:lnTo>
                  <a:close/>
                  <a:moveTo>
                    <a:pt x="2775" y="12529"/>
                  </a:moveTo>
                  <a:lnTo>
                    <a:pt x="2775" y="12663"/>
                  </a:lnTo>
                  <a:cubicBezTo>
                    <a:pt x="2803" y="13066"/>
                    <a:pt x="2484" y="13410"/>
                    <a:pt x="2081" y="13410"/>
                  </a:cubicBezTo>
                  <a:cubicBezTo>
                    <a:pt x="1675" y="13410"/>
                    <a:pt x="1357" y="13066"/>
                    <a:pt x="1388" y="12663"/>
                  </a:cubicBezTo>
                  <a:lnTo>
                    <a:pt x="1388" y="12529"/>
                  </a:lnTo>
                  <a:close/>
                  <a:moveTo>
                    <a:pt x="2079" y="1"/>
                  </a:moveTo>
                  <a:cubicBezTo>
                    <a:pt x="1850" y="1"/>
                    <a:pt x="1666" y="187"/>
                    <a:pt x="1666" y="416"/>
                  </a:cubicBezTo>
                  <a:lnTo>
                    <a:pt x="1666" y="9976"/>
                  </a:lnTo>
                  <a:lnTo>
                    <a:pt x="419" y="9976"/>
                  </a:lnTo>
                  <a:cubicBezTo>
                    <a:pt x="191" y="9976"/>
                    <a:pt x="4" y="10160"/>
                    <a:pt x="1" y="10392"/>
                  </a:cubicBezTo>
                  <a:lnTo>
                    <a:pt x="1" y="12110"/>
                  </a:lnTo>
                  <a:cubicBezTo>
                    <a:pt x="1" y="12341"/>
                    <a:pt x="188" y="12525"/>
                    <a:pt x="419" y="12529"/>
                  </a:cubicBezTo>
                  <a:lnTo>
                    <a:pt x="557" y="12529"/>
                  </a:lnTo>
                  <a:lnTo>
                    <a:pt x="557" y="12663"/>
                  </a:lnTo>
                  <a:cubicBezTo>
                    <a:pt x="513" y="13538"/>
                    <a:pt x="1207" y="14269"/>
                    <a:pt x="2081" y="14269"/>
                  </a:cubicBezTo>
                  <a:cubicBezTo>
                    <a:pt x="2956" y="14269"/>
                    <a:pt x="3650" y="13538"/>
                    <a:pt x="3606" y="12663"/>
                  </a:cubicBezTo>
                  <a:lnTo>
                    <a:pt x="3606" y="12529"/>
                  </a:lnTo>
                  <a:lnTo>
                    <a:pt x="5546" y="12529"/>
                  </a:lnTo>
                  <a:lnTo>
                    <a:pt x="5546" y="12663"/>
                  </a:lnTo>
                  <a:cubicBezTo>
                    <a:pt x="5546" y="13503"/>
                    <a:pt x="6230" y="14187"/>
                    <a:pt x="7071" y="14187"/>
                  </a:cubicBezTo>
                  <a:cubicBezTo>
                    <a:pt x="7911" y="14187"/>
                    <a:pt x="8592" y="13503"/>
                    <a:pt x="8592" y="12663"/>
                  </a:cubicBezTo>
                  <a:lnTo>
                    <a:pt x="8592" y="12529"/>
                  </a:lnTo>
                  <a:lnTo>
                    <a:pt x="8733" y="12529"/>
                  </a:lnTo>
                  <a:cubicBezTo>
                    <a:pt x="8964" y="12525"/>
                    <a:pt x="9148" y="12338"/>
                    <a:pt x="9148" y="12110"/>
                  </a:cubicBezTo>
                  <a:lnTo>
                    <a:pt x="9148" y="10392"/>
                  </a:lnTo>
                  <a:cubicBezTo>
                    <a:pt x="9145" y="10164"/>
                    <a:pt x="8961" y="9979"/>
                    <a:pt x="8733" y="9976"/>
                  </a:cubicBezTo>
                  <a:lnTo>
                    <a:pt x="7483" y="9976"/>
                  </a:lnTo>
                  <a:lnTo>
                    <a:pt x="7483" y="416"/>
                  </a:lnTo>
                  <a:cubicBezTo>
                    <a:pt x="7486" y="190"/>
                    <a:pt x="7302" y="1"/>
                    <a:pt x="7076" y="1"/>
                  </a:cubicBezTo>
                  <a:cubicBezTo>
                    <a:pt x="7074" y="1"/>
                    <a:pt x="7072" y="1"/>
                    <a:pt x="7071" y="1"/>
                  </a:cubicBezTo>
                  <a:lnTo>
                    <a:pt x="2085" y="1"/>
                  </a:lnTo>
                  <a:cubicBezTo>
                    <a:pt x="2083" y="1"/>
                    <a:pt x="2081" y="1"/>
                    <a:pt x="20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6290075" y="3331425"/>
              <a:ext cx="115950" cy="20875"/>
            </a:xfrm>
            <a:custGeom>
              <a:avLst/>
              <a:gdLst/>
              <a:ahLst/>
              <a:cxnLst/>
              <a:rect l="l" t="t" r="r" b="b"/>
              <a:pathLst>
                <a:path w="4638" h="835" extrusionOk="0">
                  <a:moveTo>
                    <a:pt x="379" y="0"/>
                  </a:moveTo>
                  <a:cubicBezTo>
                    <a:pt x="163" y="22"/>
                    <a:pt x="1" y="203"/>
                    <a:pt x="1" y="416"/>
                  </a:cubicBezTo>
                  <a:cubicBezTo>
                    <a:pt x="1" y="631"/>
                    <a:pt x="163" y="812"/>
                    <a:pt x="379" y="834"/>
                  </a:cubicBezTo>
                  <a:lnTo>
                    <a:pt x="4262" y="834"/>
                  </a:lnTo>
                  <a:cubicBezTo>
                    <a:pt x="4475" y="812"/>
                    <a:pt x="4637" y="631"/>
                    <a:pt x="4637" y="416"/>
                  </a:cubicBezTo>
                  <a:cubicBezTo>
                    <a:pt x="4637" y="203"/>
                    <a:pt x="4475" y="22"/>
                    <a:pt x="4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6345550" y="3373050"/>
              <a:ext cx="89125" cy="20800"/>
            </a:xfrm>
            <a:custGeom>
              <a:avLst/>
              <a:gdLst/>
              <a:ahLst/>
              <a:cxnLst/>
              <a:rect l="l" t="t" r="r" b="b"/>
              <a:pathLst>
                <a:path w="3565" h="832" extrusionOk="0">
                  <a:moveTo>
                    <a:pt x="378" y="0"/>
                  </a:moveTo>
                  <a:cubicBezTo>
                    <a:pt x="162" y="19"/>
                    <a:pt x="0" y="200"/>
                    <a:pt x="0" y="416"/>
                  </a:cubicBezTo>
                  <a:cubicBezTo>
                    <a:pt x="0" y="631"/>
                    <a:pt x="162" y="809"/>
                    <a:pt x="378" y="831"/>
                  </a:cubicBezTo>
                  <a:lnTo>
                    <a:pt x="3152" y="831"/>
                  </a:lnTo>
                  <a:cubicBezTo>
                    <a:pt x="3377" y="828"/>
                    <a:pt x="3562" y="644"/>
                    <a:pt x="3565" y="419"/>
                  </a:cubicBezTo>
                  <a:cubicBezTo>
                    <a:pt x="3565" y="188"/>
                    <a:pt x="3380" y="0"/>
                    <a:pt x="31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6345550" y="3289950"/>
              <a:ext cx="88200" cy="20800"/>
            </a:xfrm>
            <a:custGeom>
              <a:avLst/>
              <a:gdLst/>
              <a:ahLst/>
              <a:cxnLst/>
              <a:rect l="l" t="t" r="r" b="b"/>
              <a:pathLst>
                <a:path w="3528" h="832" extrusionOk="0">
                  <a:moveTo>
                    <a:pt x="378" y="0"/>
                  </a:moveTo>
                  <a:cubicBezTo>
                    <a:pt x="162" y="22"/>
                    <a:pt x="0" y="200"/>
                    <a:pt x="0" y="416"/>
                  </a:cubicBezTo>
                  <a:cubicBezTo>
                    <a:pt x="0" y="631"/>
                    <a:pt x="162" y="812"/>
                    <a:pt x="378" y="831"/>
                  </a:cubicBezTo>
                  <a:lnTo>
                    <a:pt x="3152" y="831"/>
                  </a:lnTo>
                  <a:cubicBezTo>
                    <a:pt x="3365" y="812"/>
                    <a:pt x="3527" y="631"/>
                    <a:pt x="3527" y="416"/>
                  </a:cubicBezTo>
                  <a:cubicBezTo>
                    <a:pt x="3527" y="200"/>
                    <a:pt x="3365" y="22"/>
                    <a:pt x="31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6290075" y="3372975"/>
              <a:ext cx="34800" cy="20925"/>
            </a:xfrm>
            <a:custGeom>
              <a:avLst/>
              <a:gdLst/>
              <a:ahLst/>
              <a:cxnLst/>
              <a:rect l="l" t="t" r="r" b="b"/>
              <a:pathLst>
                <a:path w="1392" h="837" extrusionOk="0">
                  <a:moveTo>
                    <a:pt x="977" y="1"/>
                  </a:moveTo>
                  <a:cubicBezTo>
                    <a:pt x="963" y="1"/>
                    <a:pt x="949" y="2"/>
                    <a:pt x="935" y="3"/>
                  </a:cubicBezTo>
                  <a:lnTo>
                    <a:pt x="379" y="3"/>
                  </a:lnTo>
                  <a:cubicBezTo>
                    <a:pt x="163" y="22"/>
                    <a:pt x="1" y="203"/>
                    <a:pt x="1" y="419"/>
                  </a:cubicBezTo>
                  <a:cubicBezTo>
                    <a:pt x="1" y="634"/>
                    <a:pt x="163" y="812"/>
                    <a:pt x="379" y="834"/>
                  </a:cubicBezTo>
                  <a:lnTo>
                    <a:pt x="935" y="834"/>
                  </a:lnTo>
                  <a:cubicBezTo>
                    <a:pt x="949" y="836"/>
                    <a:pt x="963" y="836"/>
                    <a:pt x="977" y="836"/>
                  </a:cubicBezTo>
                  <a:cubicBezTo>
                    <a:pt x="1203" y="836"/>
                    <a:pt x="1391" y="651"/>
                    <a:pt x="1391" y="419"/>
                  </a:cubicBezTo>
                  <a:cubicBezTo>
                    <a:pt x="1391" y="186"/>
                    <a:pt x="1203" y="1"/>
                    <a:pt x="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481" name="Google Shape;481;p34"/>
          <p:cNvGrpSpPr/>
          <p:nvPr/>
        </p:nvGrpSpPr>
        <p:grpSpPr>
          <a:xfrm>
            <a:off x="274997" y="2437217"/>
            <a:ext cx="2458515" cy="771600"/>
            <a:chOff x="4161949" y="2994925"/>
            <a:chExt cx="2458515" cy="771600"/>
          </a:xfrm>
        </p:grpSpPr>
        <p:sp>
          <p:nvSpPr>
            <p:cNvPr id="482" name="Google Shape;482;p34"/>
            <p:cNvSpPr txBox="1"/>
            <p:nvPr/>
          </p:nvSpPr>
          <p:spPr>
            <a:xfrm>
              <a:off x="4161949" y="2994925"/>
              <a:ext cx="2458515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6"/>
                  </a:solidFill>
                  <a:latin typeface="Livvic" pitchFamily="2" charset="0"/>
                  <a:ea typeface="Fira Sans Extra Condensed SemiBold"/>
                  <a:cs typeface="Fira Sans Extra Condensed SemiBold"/>
                  <a:sym typeface="Fira Sans Extra Condensed SemiBold"/>
                </a:rPr>
                <a:t>Display price charts</a:t>
              </a:r>
              <a:endParaRPr sz="1600" b="1" dirty="0">
                <a:solidFill>
                  <a:schemeClr val="accent6"/>
                </a:solidFill>
                <a:latin typeface="Livvic" pitchFamily="2" charset="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83" name="Google Shape;483;p34"/>
            <p:cNvSpPr txBox="1"/>
            <p:nvPr/>
          </p:nvSpPr>
          <p:spPr>
            <a:xfrm>
              <a:off x="4161950" y="3317725"/>
              <a:ext cx="16995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rPr>
                <a:t>C</a:t>
              </a:r>
              <a:r>
                <a:rPr lang="en"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rPr>
                <a:t>oins &amp; stocks</a:t>
              </a:r>
              <a:endParaRPr sz="1200" dirty="0">
                <a:solidFill>
                  <a:schemeClr val="accent6"/>
                </a:solidFill>
                <a:latin typeface="Livvic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5" name="Google Shape;485;p34"/>
          <p:cNvGrpSpPr/>
          <p:nvPr/>
        </p:nvGrpSpPr>
        <p:grpSpPr>
          <a:xfrm>
            <a:off x="6164729" y="2225748"/>
            <a:ext cx="2614900" cy="798900"/>
            <a:chOff x="6071900" y="2984850"/>
            <a:chExt cx="2614900" cy="798900"/>
          </a:xfrm>
        </p:grpSpPr>
        <p:grpSp>
          <p:nvGrpSpPr>
            <p:cNvPr id="486" name="Google Shape;486;p34"/>
            <p:cNvGrpSpPr/>
            <p:nvPr/>
          </p:nvGrpSpPr>
          <p:grpSpPr>
            <a:xfrm>
              <a:off x="6987300" y="2998513"/>
              <a:ext cx="1699500" cy="771600"/>
              <a:chOff x="6996701" y="2994925"/>
              <a:chExt cx="1699500" cy="771600"/>
            </a:xfrm>
          </p:grpSpPr>
          <p:sp>
            <p:nvSpPr>
              <p:cNvPr id="487" name="Google Shape;487;p34"/>
              <p:cNvSpPr txBox="1"/>
              <p:nvPr/>
            </p:nvSpPr>
            <p:spPr>
              <a:xfrm>
                <a:off x="6996701" y="2994925"/>
                <a:ext cx="16995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accent6"/>
                    </a:solidFill>
                    <a:latin typeface="Livvic" pitchFamily="2" charset="0"/>
                    <a:ea typeface="Fira Sans Extra Condensed SemiBold"/>
                    <a:cs typeface="Fira Sans Extra Condensed SemiBold"/>
                    <a:sym typeface="Fira Sans Extra Condensed SemiBold"/>
                  </a:rPr>
                  <a:t>FAQs</a:t>
                </a:r>
                <a:endParaRPr sz="1600" b="1" dirty="0">
                  <a:solidFill>
                    <a:schemeClr val="accent6"/>
                  </a:solidFill>
                  <a:latin typeface="Livvic" pitchFamily="2" charset="0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88" name="Google Shape;488;p34"/>
              <p:cNvSpPr txBox="1"/>
              <p:nvPr/>
            </p:nvSpPr>
            <p:spPr>
              <a:xfrm>
                <a:off x="6996701" y="3317725"/>
                <a:ext cx="16995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accent6"/>
                    </a:solidFill>
                    <a:latin typeface="Livvic" pitchFamily="2" charset="0"/>
                    <a:ea typeface="Roboto"/>
                    <a:cs typeface="Roboto"/>
                    <a:sym typeface="Roboto"/>
                  </a:rPr>
                  <a:t>U</a:t>
                </a:r>
                <a:r>
                  <a:rPr lang="en" sz="1200" dirty="0">
                    <a:solidFill>
                      <a:schemeClr val="accent6"/>
                    </a:solidFill>
                    <a:latin typeface="Livvic" pitchFamily="2" charset="0"/>
                    <a:ea typeface="Roboto"/>
                    <a:cs typeface="Roboto"/>
                    <a:sym typeface="Roboto"/>
                  </a:rPr>
                  <a:t>sing Watson Discovery</a:t>
                </a:r>
                <a:endParaRPr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89" name="Google Shape;489;p34"/>
            <p:cNvSpPr/>
            <p:nvPr/>
          </p:nvSpPr>
          <p:spPr>
            <a:xfrm>
              <a:off x="6071900" y="2984850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491" name="Google Shape;491;p34"/>
          <p:cNvGrpSpPr/>
          <p:nvPr/>
        </p:nvGrpSpPr>
        <p:grpSpPr>
          <a:xfrm>
            <a:off x="282360" y="3452216"/>
            <a:ext cx="2079206" cy="771600"/>
            <a:chOff x="4161950" y="2994925"/>
            <a:chExt cx="2079206" cy="771600"/>
          </a:xfrm>
        </p:grpSpPr>
        <p:sp>
          <p:nvSpPr>
            <p:cNvPr id="492" name="Google Shape;492;p34"/>
            <p:cNvSpPr txBox="1"/>
            <p:nvPr/>
          </p:nvSpPr>
          <p:spPr>
            <a:xfrm>
              <a:off x="4161950" y="2994925"/>
              <a:ext cx="2079206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6"/>
                  </a:solidFill>
                  <a:latin typeface="Livvic" pitchFamily="2" charset="0"/>
                  <a:ea typeface="Fira Sans Extra Condensed SemiBold"/>
                  <a:cs typeface="Fira Sans Extra Condensed SemiBold"/>
                  <a:sym typeface="Fira Sans Extra Condensed SemiBold"/>
                </a:rPr>
                <a:t>React to feedbacks</a:t>
              </a:r>
              <a:endParaRPr sz="1600" b="1" dirty="0">
                <a:solidFill>
                  <a:schemeClr val="accent6"/>
                </a:solidFill>
                <a:latin typeface="Livvic" pitchFamily="2" charset="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493" name="Google Shape;493;p34"/>
            <p:cNvSpPr txBox="1"/>
            <p:nvPr/>
          </p:nvSpPr>
          <p:spPr>
            <a:xfrm>
              <a:off x="4161950" y="3317725"/>
              <a:ext cx="1882248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rPr>
                <a:t>Accordingly, to positive or negative messages</a:t>
              </a:r>
              <a:endParaRPr sz="1200" dirty="0">
                <a:solidFill>
                  <a:schemeClr val="accent6"/>
                </a:solidFill>
                <a:latin typeface="Livvic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6205151" y="3538908"/>
            <a:ext cx="2614900" cy="820969"/>
            <a:chOff x="6071900" y="3937700"/>
            <a:chExt cx="2614900" cy="820969"/>
          </a:xfrm>
        </p:grpSpPr>
        <p:grpSp>
          <p:nvGrpSpPr>
            <p:cNvPr id="496" name="Google Shape;496;p34"/>
            <p:cNvGrpSpPr/>
            <p:nvPr/>
          </p:nvGrpSpPr>
          <p:grpSpPr>
            <a:xfrm>
              <a:off x="6987300" y="3951363"/>
              <a:ext cx="1699500" cy="807306"/>
              <a:chOff x="6996701" y="2994925"/>
              <a:chExt cx="1699500" cy="807306"/>
            </a:xfrm>
          </p:grpSpPr>
          <p:sp>
            <p:nvSpPr>
              <p:cNvPr id="497" name="Google Shape;497;p34"/>
              <p:cNvSpPr txBox="1"/>
              <p:nvPr/>
            </p:nvSpPr>
            <p:spPr>
              <a:xfrm>
                <a:off x="6996701" y="2994925"/>
                <a:ext cx="16995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accent6"/>
                    </a:solidFill>
                    <a:latin typeface="Livvic" pitchFamily="2" charset="0"/>
                    <a:ea typeface="Fira Sans Extra Condensed SemiBold"/>
                    <a:cs typeface="Fira Sans Extra Condensed SemiBold"/>
                    <a:sym typeface="Fira Sans Extra Condensed SemiBold"/>
                  </a:rPr>
                  <a:t>Conversation summary</a:t>
                </a:r>
                <a:endParaRPr sz="1600" b="1" dirty="0">
                  <a:solidFill>
                    <a:schemeClr val="accent6"/>
                  </a:solidFill>
                  <a:latin typeface="Livvic" pitchFamily="2" charset="0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498" name="Google Shape;498;p34"/>
              <p:cNvSpPr txBox="1"/>
              <p:nvPr/>
            </p:nvSpPr>
            <p:spPr>
              <a:xfrm>
                <a:off x="6996701" y="3353431"/>
                <a:ext cx="1699500" cy="44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solidFill>
                      <a:schemeClr val="accent6"/>
                    </a:solidFill>
                    <a:latin typeface="Livvic" pitchFamily="2" charset="0"/>
                    <a:ea typeface="Roboto"/>
                    <a:cs typeface="Roboto"/>
                    <a:sym typeface="Roboto"/>
                  </a:rPr>
                  <a:t>S</a:t>
                </a:r>
                <a:r>
                  <a:rPr lang="en" sz="1200" dirty="0">
                    <a:solidFill>
                      <a:schemeClr val="accent6"/>
                    </a:solidFill>
                    <a:latin typeface="Livvic" pitchFamily="2" charset="0"/>
                    <a:ea typeface="Roboto"/>
                    <a:cs typeface="Roboto"/>
                    <a:sym typeface="Roboto"/>
                  </a:rPr>
                  <a:t>end to email</a:t>
                </a:r>
                <a:endParaRPr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99" name="Google Shape;499;p34"/>
            <p:cNvSpPr/>
            <p:nvPr/>
          </p:nvSpPr>
          <p:spPr>
            <a:xfrm>
              <a:off x="6071900" y="3937700"/>
              <a:ext cx="798900" cy="79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500" name="Google Shape;500;p34"/>
          <p:cNvGrpSpPr/>
          <p:nvPr/>
        </p:nvGrpSpPr>
        <p:grpSpPr>
          <a:xfrm>
            <a:off x="6630372" y="2426067"/>
            <a:ext cx="356800" cy="354725"/>
            <a:chOff x="7034250" y="1526375"/>
            <a:chExt cx="356800" cy="354725"/>
          </a:xfrm>
        </p:grpSpPr>
        <p:sp>
          <p:nvSpPr>
            <p:cNvPr id="501" name="Google Shape;501;p34"/>
            <p:cNvSpPr/>
            <p:nvPr/>
          </p:nvSpPr>
          <p:spPr>
            <a:xfrm>
              <a:off x="7241450" y="1526375"/>
              <a:ext cx="149600" cy="354725"/>
            </a:xfrm>
            <a:custGeom>
              <a:avLst/>
              <a:gdLst/>
              <a:ahLst/>
              <a:cxnLst/>
              <a:rect l="l" t="t" r="r" b="b"/>
              <a:pathLst>
                <a:path w="5984" h="14189" extrusionOk="0">
                  <a:moveTo>
                    <a:pt x="1566" y="1138"/>
                  </a:moveTo>
                  <a:lnTo>
                    <a:pt x="1750" y="2432"/>
                  </a:lnTo>
                  <a:cubicBezTo>
                    <a:pt x="1778" y="2635"/>
                    <a:pt x="1953" y="2785"/>
                    <a:pt x="2159" y="2785"/>
                  </a:cubicBezTo>
                  <a:lnTo>
                    <a:pt x="3825" y="2785"/>
                  </a:lnTo>
                  <a:cubicBezTo>
                    <a:pt x="4031" y="2785"/>
                    <a:pt x="4206" y="2635"/>
                    <a:pt x="4234" y="2432"/>
                  </a:cubicBezTo>
                  <a:lnTo>
                    <a:pt x="4418" y="1138"/>
                  </a:lnTo>
                  <a:lnTo>
                    <a:pt x="4418" y="1138"/>
                  </a:lnTo>
                  <a:cubicBezTo>
                    <a:pt x="5352" y="2019"/>
                    <a:pt x="5271" y="3528"/>
                    <a:pt x="4246" y="4306"/>
                  </a:cubicBezTo>
                  <a:cubicBezTo>
                    <a:pt x="3809" y="4637"/>
                    <a:pt x="3547" y="5187"/>
                    <a:pt x="3547" y="5774"/>
                  </a:cubicBezTo>
                  <a:lnTo>
                    <a:pt x="3547" y="8417"/>
                  </a:lnTo>
                  <a:cubicBezTo>
                    <a:pt x="3547" y="9002"/>
                    <a:pt x="3809" y="9554"/>
                    <a:pt x="4246" y="9886"/>
                  </a:cubicBezTo>
                  <a:cubicBezTo>
                    <a:pt x="5271" y="10660"/>
                    <a:pt x="5352" y="12169"/>
                    <a:pt x="4418" y="13053"/>
                  </a:cubicBezTo>
                  <a:lnTo>
                    <a:pt x="4234" y="11760"/>
                  </a:lnTo>
                  <a:cubicBezTo>
                    <a:pt x="4206" y="11554"/>
                    <a:pt x="4031" y="11404"/>
                    <a:pt x="3825" y="11404"/>
                  </a:cubicBezTo>
                  <a:lnTo>
                    <a:pt x="2159" y="11404"/>
                  </a:lnTo>
                  <a:cubicBezTo>
                    <a:pt x="1953" y="11404"/>
                    <a:pt x="1778" y="11554"/>
                    <a:pt x="1750" y="11760"/>
                  </a:cubicBezTo>
                  <a:lnTo>
                    <a:pt x="1566" y="13053"/>
                  </a:lnTo>
                  <a:cubicBezTo>
                    <a:pt x="632" y="12169"/>
                    <a:pt x="713" y="10660"/>
                    <a:pt x="1738" y="9886"/>
                  </a:cubicBezTo>
                  <a:cubicBezTo>
                    <a:pt x="2175" y="9554"/>
                    <a:pt x="2438" y="9002"/>
                    <a:pt x="2438" y="8417"/>
                  </a:cubicBezTo>
                  <a:lnTo>
                    <a:pt x="2438" y="5774"/>
                  </a:lnTo>
                  <a:cubicBezTo>
                    <a:pt x="2438" y="5187"/>
                    <a:pt x="2175" y="4637"/>
                    <a:pt x="1738" y="4306"/>
                  </a:cubicBezTo>
                  <a:cubicBezTo>
                    <a:pt x="713" y="3528"/>
                    <a:pt x="632" y="2019"/>
                    <a:pt x="1566" y="1138"/>
                  </a:cubicBezTo>
                  <a:close/>
                  <a:moveTo>
                    <a:pt x="1887" y="1"/>
                  </a:moveTo>
                  <a:cubicBezTo>
                    <a:pt x="1823" y="1"/>
                    <a:pt x="1759" y="15"/>
                    <a:pt x="1700" y="45"/>
                  </a:cubicBezTo>
                  <a:cubicBezTo>
                    <a:pt x="797" y="491"/>
                    <a:pt x="191" y="1376"/>
                    <a:pt x="98" y="2375"/>
                  </a:cubicBezTo>
                  <a:cubicBezTo>
                    <a:pt x="1" y="3378"/>
                    <a:pt x="432" y="4359"/>
                    <a:pt x="1235" y="4968"/>
                  </a:cubicBezTo>
                  <a:cubicBezTo>
                    <a:pt x="1469" y="5143"/>
                    <a:pt x="1606" y="5443"/>
                    <a:pt x="1606" y="5771"/>
                  </a:cubicBezTo>
                  <a:lnTo>
                    <a:pt x="1606" y="8417"/>
                  </a:lnTo>
                  <a:cubicBezTo>
                    <a:pt x="1606" y="8745"/>
                    <a:pt x="1469" y="9045"/>
                    <a:pt x="1235" y="9220"/>
                  </a:cubicBezTo>
                  <a:cubicBezTo>
                    <a:pt x="432" y="9829"/>
                    <a:pt x="1" y="10810"/>
                    <a:pt x="98" y="11813"/>
                  </a:cubicBezTo>
                  <a:cubicBezTo>
                    <a:pt x="191" y="12816"/>
                    <a:pt x="797" y="13697"/>
                    <a:pt x="1700" y="14147"/>
                  </a:cubicBezTo>
                  <a:cubicBezTo>
                    <a:pt x="1760" y="14175"/>
                    <a:pt x="1822" y="14189"/>
                    <a:pt x="1882" y="14189"/>
                  </a:cubicBezTo>
                  <a:cubicBezTo>
                    <a:pt x="2080" y="14189"/>
                    <a:pt x="2263" y="14047"/>
                    <a:pt x="2297" y="13835"/>
                  </a:cubicBezTo>
                  <a:lnTo>
                    <a:pt x="2525" y="12235"/>
                  </a:lnTo>
                  <a:lnTo>
                    <a:pt x="3465" y="12235"/>
                  </a:lnTo>
                  <a:lnTo>
                    <a:pt x="3690" y="13835"/>
                  </a:lnTo>
                  <a:cubicBezTo>
                    <a:pt x="3706" y="13966"/>
                    <a:pt x="3790" y="14081"/>
                    <a:pt x="3909" y="14141"/>
                  </a:cubicBezTo>
                  <a:cubicBezTo>
                    <a:pt x="3968" y="14172"/>
                    <a:pt x="4034" y="14188"/>
                    <a:pt x="4103" y="14188"/>
                  </a:cubicBezTo>
                  <a:cubicBezTo>
                    <a:pt x="4108" y="14188"/>
                    <a:pt x="4113" y="14188"/>
                    <a:pt x="4118" y="14188"/>
                  </a:cubicBezTo>
                  <a:cubicBezTo>
                    <a:pt x="4176" y="14188"/>
                    <a:pt x="4232" y="14172"/>
                    <a:pt x="4284" y="14144"/>
                  </a:cubicBezTo>
                  <a:cubicBezTo>
                    <a:pt x="5187" y="13697"/>
                    <a:pt x="5793" y="12816"/>
                    <a:pt x="5887" y="11813"/>
                  </a:cubicBezTo>
                  <a:cubicBezTo>
                    <a:pt x="5983" y="10810"/>
                    <a:pt x="5552" y="9829"/>
                    <a:pt x="4749" y="9220"/>
                  </a:cubicBezTo>
                  <a:cubicBezTo>
                    <a:pt x="4518" y="9045"/>
                    <a:pt x="4378" y="8745"/>
                    <a:pt x="4378" y="8417"/>
                  </a:cubicBezTo>
                  <a:lnTo>
                    <a:pt x="4378" y="5774"/>
                  </a:lnTo>
                  <a:cubicBezTo>
                    <a:pt x="4378" y="5446"/>
                    <a:pt x="4518" y="5143"/>
                    <a:pt x="4749" y="4968"/>
                  </a:cubicBezTo>
                  <a:cubicBezTo>
                    <a:pt x="5552" y="4359"/>
                    <a:pt x="5983" y="3378"/>
                    <a:pt x="5887" y="2375"/>
                  </a:cubicBezTo>
                  <a:cubicBezTo>
                    <a:pt x="5793" y="1376"/>
                    <a:pt x="5187" y="491"/>
                    <a:pt x="4284" y="45"/>
                  </a:cubicBezTo>
                  <a:cubicBezTo>
                    <a:pt x="4224" y="15"/>
                    <a:pt x="4161" y="1"/>
                    <a:pt x="4099" y="1"/>
                  </a:cubicBezTo>
                  <a:cubicBezTo>
                    <a:pt x="3903" y="1"/>
                    <a:pt x="3721" y="143"/>
                    <a:pt x="3690" y="357"/>
                  </a:cubicBezTo>
                  <a:lnTo>
                    <a:pt x="3465" y="1957"/>
                  </a:lnTo>
                  <a:lnTo>
                    <a:pt x="2525" y="1957"/>
                  </a:lnTo>
                  <a:lnTo>
                    <a:pt x="2297" y="357"/>
                  </a:lnTo>
                  <a:cubicBezTo>
                    <a:pt x="2275" y="226"/>
                    <a:pt x="2194" y="110"/>
                    <a:pt x="2078" y="48"/>
                  </a:cubicBezTo>
                  <a:cubicBezTo>
                    <a:pt x="2018" y="16"/>
                    <a:pt x="1952" y="1"/>
                    <a:pt x="1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7034250" y="1658375"/>
              <a:ext cx="173250" cy="222700"/>
            </a:xfrm>
            <a:custGeom>
              <a:avLst/>
              <a:gdLst/>
              <a:ahLst/>
              <a:cxnLst/>
              <a:rect l="l" t="t" r="r" b="b"/>
              <a:pathLst>
                <a:path w="6930" h="8908" extrusionOk="0">
                  <a:moveTo>
                    <a:pt x="3884" y="1478"/>
                  </a:moveTo>
                  <a:cubicBezTo>
                    <a:pt x="4546" y="1635"/>
                    <a:pt x="5061" y="2150"/>
                    <a:pt x="5218" y="2812"/>
                  </a:cubicBezTo>
                  <a:lnTo>
                    <a:pt x="1712" y="2812"/>
                  </a:lnTo>
                  <a:cubicBezTo>
                    <a:pt x="1872" y="2150"/>
                    <a:pt x="2390" y="1635"/>
                    <a:pt x="3053" y="1478"/>
                  </a:cubicBezTo>
                  <a:lnTo>
                    <a:pt x="3053" y="1566"/>
                  </a:lnTo>
                  <a:cubicBezTo>
                    <a:pt x="3071" y="1781"/>
                    <a:pt x="3253" y="1944"/>
                    <a:pt x="3468" y="1944"/>
                  </a:cubicBezTo>
                  <a:cubicBezTo>
                    <a:pt x="3684" y="1944"/>
                    <a:pt x="3862" y="1781"/>
                    <a:pt x="3884" y="1566"/>
                  </a:cubicBezTo>
                  <a:lnTo>
                    <a:pt x="3884" y="1478"/>
                  </a:lnTo>
                  <a:close/>
                  <a:moveTo>
                    <a:pt x="4990" y="3643"/>
                  </a:moveTo>
                  <a:lnTo>
                    <a:pt x="4990" y="3781"/>
                  </a:lnTo>
                  <a:cubicBezTo>
                    <a:pt x="4990" y="4621"/>
                    <a:pt x="4305" y="5302"/>
                    <a:pt x="3465" y="5302"/>
                  </a:cubicBezTo>
                  <a:cubicBezTo>
                    <a:pt x="2625" y="5302"/>
                    <a:pt x="1944" y="4621"/>
                    <a:pt x="1944" y="3781"/>
                  </a:cubicBezTo>
                  <a:lnTo>
                    <a:pt x="1944" y="3643"/>
                  </a:lnTo>
                  <a:close/>
                  <a:moveTo>
                    <a:pt x="3743" y="6140"/>
                  </a:moveTo>
                  <a:cubicBezTo>
                    <a:pt x="4883" y="6140"/>
                    <a:pt x="5858" y="6955"/>
                    <a:pt x="6061" y="8077"/>
                  </a:cubicBezTo>
                  <a:lnTo>
                    <a:pt x="869" y="8077"/>
                  </a:lnTo>
                  <a:cubicBezTo>
                    <a:pt x="1072" y="6955"/>
                    <a:pt x="2050" y="6140"/>
                    <a:pt x="3187" y="6140"/>
                  </a:cubicBezTo>
                  <a:close/>
                  <a:moveTo>
                    <a:pt x="3468" y="1"/>
                  </a:moveTo>
                  <a:cubicBezTo>
                    <a:pt x="3221" y="1"/>
                    <a:pt x="3028" y="213"/>
                    <a:pt x="3053" y="457"/>
                  </a:cubicBezTo>
                  <a:lnTo>
                    <a:pt x="3053" y="629"/>
                  </a:lnTo>
                  <a:cubicBezTo>
                    <a:pt x="1928" y="810"/>
                    <a:pt x="1047" y="1688"/>
                    <a:pt x="866" y="2812"/>
                  </a:cubicBezTo>
                  <a:lnTo>
                    <a:pt x="694" y="2812"/>
                  </a:lnTo>
                  <a:cubicBezTo>
                    <a:pt x="478" y="2834"/>
                    <a:pt x="316" y="3012"/>
                    <a:pt x="316" y="3228"/>
                  </a:cubicBezTo>
                  <a:cubicBezTo>
                    <a:pt x="316" y="3443"/>
                    <a:pt x="478" y="3625"/>
                    <a:pt x="694" y="3643"/>
                  </a:cubicBezTo>
                  <a:lnTo>
                    <a:pt x="1113" y="3643"/>
                  </a:lnTo>
                  <a:lnTo>
                    <a:pt x="1113" y="3781"/>
                  </a:lnTo>
                  <a:cubicBezTo>
                    <a:pt x="1109" y="4468"/>
                    <a:pt x="1409" y="5118"/>
                    <a:pt x="1931" y="5565"/>
                  </a:cubicBezTo>
                  <a:cubicBezTo>
                    <a:pt x="760" y="6068"/>
                    <a:pt x="4" y="7221"/>
                    <a:pt x="4" y="8495"/>
                  </a:cubicBezTo>
                  <a:cubicBezTo>
                    <a:pt x="0" y="8721"/>
                    <a:pt x="188" y="8908"/>
                    <a:pt x="413" y="8908"/>
                  </a:cubicBezTo>
                  <a:cubicBezTo>
                    <a:pt x="415" y="8908"/>
                    <a:pt x="417" y="8908"/>
                    <a:pt x="419" y="8908"/>
                  </a:cubicBezTo>
                  <a:lnTo>
                    <a:pt x="6517" y="8908"/>
                  </a:lnTo>
                  <a:cubicBezTo>
                    <a:pt x="6745" y="8908"/>
                    <a:pt x="6930" y="8723"/>
                    <a:pt x="6930" y="8495"/>
                  </a:cubicBezTo>
                  <a:cubicBezTo>
                    <a:pt x="6930" y="7221"/>
                    <a:pt x="6171" y="6068"/>
                    <a:pt x="5002" y="5565"/>
                  </a:cubicBezTo>
                  <a:cubicBezTo>
                    <a:pt x="5521" y="5118"/>
                    <a:pt x="5821" y="4468"/>
                    <a:pt x="5821" y="3781"/>
                  </a:cubicBezTo>
                  <a:lnTo>
                    <a:pt x="5821" y="3643"/>
                  </a:lnTo>
                  <a:lnTo>
                    <a:pt x="6239" y="3643"/>
                  </a:lnTo>
                  <a:cubicBezTo>
                    <a:pt x="6452" y="3625"/>
                    <a:pt x="6617" y="3443"/>
                    <a:pt x="6617" y="3228"/>
                  </a:cubicBezTo>
                  <a:cubicBezTo>
                    <a:pt x="6617" y="3012"/>
                    <a:pt x="6452" y="2834"/>
                    <a:pt x="6239" y="2812"/>
                  </a:cubicBezTo>
                  <a:lnTo>
                    <a:pt x="6067" y="2812"/>
                  </a:lnTo>
                  <a:cubicBezTo>
                    <a:pt x="5886" y="1691"/>
                    <a:pt x="5005" y="810"/>
                    <a:pt x="3884" y="629"/>
                  </a:cubicBezTo>
                  <a:lnTo>
                    <a:pt x="3884" y="457"/>
                  </a:lnTo>
                  <a:cubicBezTo>
                    <a:pt x="3909" y="213"/>
                    <a:pt x="3715" y="1"/>
                    <a:pt x="34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503" name="Google Shape;503;p34"/>
          <p:cNvGrpSpPr/>
          <p:nvPr/>
        </p:nvGrpSpPr>
        <p:grpSpPr>
          <a:xfrm>
            <a:off x="2560031" y="2603380"/>
            <a:ext cx="284000" cy="354825"/>
            <a:chOff x="7069625" y="3165200"/>
            <a:chExt cx="284000" cy="354825"/>
          </a:xfrm>
        </p:grpSpPr>
        <p:sp>
          <p:nvSpPr>
            <p:cNvPr id="504" name="Google Shape;504;p34"/>
            <p:cNvSpPr/>
            <p:nvPr/>
          </p:nvSpPr>
          <p:spPr>
            <a:xfrm>
              <a:off x="7069625" y="3165200"/>
              <a:ext cx="284000" cy="354825"/>
            </a:xfrm>
            <a:custGeom>
              <a:avLst/>
              <a:gdLst/>
              <a:ahLst/>
              <a:cxnLst/>
              <a:rect l="l" t="t" r="r" b="b"/>
              <a:pathLst>
                <a:path w="11360" h="14193" extrusionOk="0">
                  <a:moveTo>
                    <a:pt x="5683" y="832"/>
                  </a:moveTo>
                  <a:cubicBezTo>
                    <a:pt x="8355" y="832"/>
                    <a:pt x="10532" y="3006"/>
                    <a:pt x="10532" y="5681"/>
                  </a:cubicBezTo>
                  <a:cubicBezTo>
                    <a:pt x="10532" y="8358"/>
                    <a:pt x="8355" y="10532"/>
                    <a:pt x="5683" y="10532"/>
                  </a:cubicBezTo>
                  <a:cubicBezTo>
                    <a:pt x="3006" y="10529"/>
                    <a:pt x="835" y="8358"/>
                    <a:pt x="832" y="5681"/>
                  </a:cubicBezTo>
                  <a:cubicBezTo>
                    <a:pt x="835" y="3003"/>
                    <a:pt x="3006" y="832"/>
                    <a:pt x="5683" y="832"/>
                  </a:cubicBezTo>
                  <a:close/>
                  <a:moveTo>
                    <a:pt x="6096" y="11348"/>
                  </a:moveTo>
                  <a:lnTo>
                    <a:pt x="6096" y="13360"/>
                  </a:lnTo>
                  <a:lnTo>
                    <a:pt x="5265" y="13360"/>
                  </a:lnTo>
                  <a:lnTo>
                    <a:pt x="5265" y="11348"/>
                  </a:lnTo>
                  <a:cubicBezTo>
                    <a:pt x="5402" y="11357"/>
                    <a:pt x="5543" y="11363"/>
                    <a:pt x="5683" y="11363"/>
                  </a:cubicBezTo>
                  <a:cubicBezTo>
                    <a:pt x="5824" y="11363"/>
                    <a:pt x="5961" y="11357"/>
                    <a:pt x="6096" y="11348"/>
                  </a:cubicBezTo>
                  <a:close/>
                  <a:moveTo>
                    <a:pt x="5683" y="1"/>
                  </a:moveTo>
                  <a:cubicBezTo>
                    <a:pt x="2550" y="1"/>
                    <a:pt x="1" y="2550"/>
                    <a:pt x="1" y="5681"/>
                  </a:cubicBezTo>
                  <a:cubicBezTo>
                    <a:pt x="1" y="8389"/>
                    <a:pt x="1900" y="10654"/>
                    <a:pt x="4434" y="11223"/>
                  </a:cubicBezTo>
                  <a:lnTo>
                    <a:pt x="4434" y="13360"/>
                  </a:lnTo>
                  <a:lnTo>
                    <a:pt x="4018" y="13360"/>
                  </a:lnTo>
                  <a:cubicBezTo>
                    <a:pt x="4004" y="13358"/>
                    <a:pt x="3990" y="13357"/>
                    <a:pt x="3976" y="13357"/>
                  </a:cubicBezTo>
                  <a:cubicBezTo>
                    <a:pt x="3750" y="13357"/>
                    <a:pt x="3562" y="13543"/>
                    <a:pt x="3562" y="13775"/>
                  </a:cubicBezTo>
                  <a:cubicBezTo>
                    <a:pt x="3562" y="14007"/>
                    <a:pt x="3750" y="14193"/>
                    <a:pt x="3976" y="14193"/>
                  </a:cubicBezTo>
                  <a:cubicBezTo>
                    <a:pt x="3990" y="14193"/>
                    <a:pt x="4004" y="14192"/>
                    <a:pt x="4018" y="14191"/>
                  </a:cubicBezTo>
                  <a:lnTo>
                    <a:pt x="7342" y="14191"/>
                  </a:lnTo>
                  <a:cubicBezTo>
                    <a:pt x="7357" y="14192"/>
                    <a:pt x="7371" y="14193"/>
                    <a:pt x="7385" y="14193"/>
                  </a:cubicBezTo>
                  <a:cubicBezTo>
                    <a:pt x="7613" y="14193"/>
                    <a:pt x="7802" y="14007"/>
                    <a:pt x="7802" y="13775"/>
                  </a:cubicBezTo>
                  <a:cubicBezTo>
                    <a:pt x="7802" y="13543"/>
                    <a:pt x="7613" y="13357"/>
                    <a:pt x="7385" y="13357"/>
                  </a:cubicBezTo>
                  <a:cubicBezTo>
                    <a:pt x="7371" y="13357"/>
                    <a:pt x="7357" y="13358"/>
                    <a:pt x="7342" y="13360"/>
                  </a:cubicBezTo>
                  <a:lnTo>
                    <a:pt x="6930" y="13360"/>
                  </a:lnTo>
                  <a:lnTo>
                    <a:pt x="6930" y="11223"/>
                  </a:lnTo>
                  <a:cubicBezTo>
                    <a:pt x="9464" y="10654"/>
                    <a:pt x="11360" y="8389"/>
                    <a:pt x="11360" y="5681"/>
                  </a:cubicBezTo>
                  <a:cubicBezTo>
                    <a:pt x="11360" y="2550"/>
                    <a:pt x="8814" y="1"/>
                    <a:pt x="56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7101650" y="3206750"/>
              <a:ext cx="220125" cy="174600"/>
            </a:xfrm>
            <a:custGeom>
              <a:avLst/>
              <a:gdLst/>
              <a:ahLst/>
              <a:cxnLst/>
              <a:rect l="l" t="t" r="r" b="b"/>
              <a:pathLst>
                <a:path w="8805" h="6984" extrusionOk="0">
                  <a:moveTo>
                    <a:pt x="4402" y="0"/>
                  </a:moveTo>
                  <a:cubicBezTo>
                    <a:pt x="3388" y="0"/>
                    <a:pt x="2373" y="384"/>
                    <a:pt x="1594" y="1151"/>
                  </a:cubicBezTo>
                  <a:cubicBezTo>
                    <a:pt x="1572" y="1169"/>
                    <a:pt x="1550" y="1188"/>
                    <a:pt x="1531" y="1210"/>
                  </a:cubicBezTo>
                  <a:cubicBezTo>
                    <a:pt x="1" y="2769"/>
                    <a:pt x="1" y="5268"/>
                    <a:pt x="1531" y="6827"/>
                  </a:cubicBezTo>
                  <a:lnTo>
                    <a:pt x="1559" y="6861"/>
                  </a:lnTo>
                  <a:cubicBezTo>
                    <a:pt x="1641" y="6943"/>
                    <a:pt x="1747" y="6983"/>
                    <a:pt x="1854" y="6983"/>
                  </a:cubicBezTo>
                  <a:cubicBezTo>
                    <a:pt x="1960" y="6983"/>
                    <a:pt x="2067" y="6943"/>
                    <a:pt x="2150" y="6861"/>
                  </a:cubicBezTo>
                  <a:lnTo>
                    <a:pt x="2734" y="6274"/>
                  </a:lnTo>
                  <a:cubicBezTo>
                    <a:pt x="2897" y="6112"/>
                    <a:pt x="2897" y="5849"/>
                    <a:pt x="2734" y="5687"/>
                  </a:cubicBezTo>
                  <a:cubicBezTo>
                    <a:pt x="2653" y="5606"/>
                    <a:pt x="2547" y="5565"/>
                    <a:pt x="2441" y="5565"/>
                  </a:cubicBezTo>
                  <a:cubicBezTo>
                    <a:pt x="2335" y="5565"/>
                    <a:pt x="2230" y="5606"/>
                    <a:pt x="2150" y="5687"/>
                  </a:cubicBezTo>
                  <a:lnTo>
                    <a:pt x="1875" y="5962"/>
                  </a:lnTo>
                  <a:cubicBezTo>
                    <a:pt x="1531" y="5518"/>
                    <a:pt x="1313" y="4993"/>
                    <a:pt x="1244" y="4437"/>
                  </a:cubicBezTo>
                  <a:lnTo>
                    <a:pt x="1628" y="4437"/>
                  </a:lnTo>
                  <a:cubicBezTo>
                    <a:pt x="1643" y="4439"/>
                    <a:pt x="1657" y="4439"/>
                    <a:pt x="1671" y="4439"/>
                  </a:cubicBezTo>
                  <a:cubicBezTo>
                    <a:pt x="1899" y="4439"/>
                    <a:pt x="2087" y="4254"/>
                    <a:pt x="2087" y="4022"/>
                  </a:cubicBezTo>
                  <a:cubicBezTo>
                    <a:pt x="2087" y="3789"/>
                    <a:pt x="1899" y="3604"/>
                    <a:pt x="1671" y="3604"/>
                  </a:cubicBezTo>
                  <a:cubicBezTo>
                    <a:pt x="1657" y="3604"/>
                    <a:pt x="1643" y="3605"/>
                    <a:pt x="1628" y="3606"/>
                  </a:cubicBezTo>
                  <a:lnTo>
                    <a:pt x="1244" y="3606"/>
                  </a:lnTo>
                  <a:cubicBezTo>
                    <a:pt x="1316" y="3050"/>
                    <a:pt x="1531" y="2522"/>
                    <a:pt x="1875" y="2078"/>
                  </a:cubicBezTo>
                  <a:lnTo>
                    <a:pt x="2150" y="2357"/>
                  </a:lnTo>
                  <a:cubicBezTo>
                    <a:pt x="2228" y="2431"/>
                    <a:pt x="2331" y="2475"/>
                    <a:pt x="2440" y="2478"/>
                  </a:cubicBezTo>
                  <a:cubicBezTo>
                    <a:pt x="2550" y="2475"/>
                    <a:pt x="2656" y="2431"/>
                    <a:pt x="2734" y="2357"/>
                  </a:cubicBezTo>
                  <a:cubicBezTo>
                    <a:pt x="2900" y="2194"/>
                    <a:pt x="2900" y="1929"/>
                    <a:pt x="2734" y="1766"/>
                  </a:cubicBezTo>
                  <a:lnTo>
                    <a:pt x="2462" y="1494"/>
                  </a:lnTo>
                  <a:cubicBezTo>
                    <a:pt x="2903" y="1151"/>
                    <a:pt x="3431" y="935"/>
                    <a:pt x="3984" y="860"/>
                  </a:cubicBezTo>
                  <a:lnTo>
                    <a:pt x="3984" y="1247"/>
                  </a:lnTo>
                  <a:cubicBezTo>
                    <a:pt x="3959" y="1491"/>
                    <a:pt x="4152" y="1704"/>
                    <a:pt x="4399" y="1704"/>
                  </a:cubicBezTo>
                  <a:cubicBezTo>
                    <a:pt x="4646" y="1704"/>
                    <a:pt x="4840" y="1491"/>
                    <a:pt x="4815" y="1247"/>
                  </a:cubicBezTo>
                  <a:lnTo>
                    <a:pt x="4815" y="860"/>
                  </a:lnTo>
                  <a:cubicBezTo>
                    <a:pt x="5371" y="932"/>
                    <a:pt x="5896" y="1151"/>
                    <a:pt x="6339" y="1494"/>
                  </a:cubicBezTo>
                  <a:lnTo>
                    <a:pt x="6064" y="1766"/>
                  </a:lnTo>
                  <a:cubicBezTo>
                    <a:pt x="5905" y="1929"/>
                    <a:pt x="5905" y="2191"/>
                    <a:pt x="6064" y="2357"/>
                  </a:cubicBezTo>
                  <a:cubicBezTo>
                    <a:pt x="6146" y="2438"/>
                    <a:pt x="6253" y="2478"/>
                    <a:pt x="6360" y="2478"/>
                  </a:cubicBezTo>
                  <a:cubicBezTo>
                    <a:pt x="6467" y="2478"/>
                    <a:pt x="6574" y="2438"/>
                    <a:pt x="6655" y="2357"/>
                  </a:cubicBezTo>
                  <a:lnTo>
                    <a:pt x="6930" y="2082"/>
                  </a:lnTo>
                  <a:cubicBezTo>
                    <a:pt x="7270" y="2525"/>
                    <a:pt x="7489" y="3050"/>
                    <a:pt x="7561" y="3606"/>
                  </a:cubicBezTo>
                  <a:lnTo>
                    <a:pt x="7170" y="3606"/>
                  </a:lnTo>
                  <a:cubicBezTo>
                    <a:pt x="6955" y="3625"/>
                    <a:pt x="6792" y="3806"/>
                    <a:pt x="6792" y="4022"/>
                  </a:cubicBezTo>
                  <a:cubicBezTo>
                    <a:pt x="6792" y="4237"/>
                    <a:pt x="6955" y="4415"/>
                    <a:pt x="7170" y="4437"/>
                  </a:cubicBezTo>
                  <a:lnTo>
                    <a:pt x="7561" y="4437"/>
                  </a:lnTo>
                  <a:cubicBezTo>
                    <a:pt x="7489" y="4993"/>
                    <a:pt x="7270" y="5518"/>
                    <a:pt x="6930" y="5962"/>
                  </a:cubicBezTo>
                  <a:lnTo>
                    <a:pt x="6655" y="5687"/>
                  </a:lnTo>
                  <a:cubicBezTo>
                    <a:pt x="6573" y="5605"/>
                    <a:pt x="6466" y="5565"/>
                    <a:pt x="6360" y="5565"/>
                  </a:cubicBezTo>
                  <a:cubicBezTo>
                    <a:pt x="6254" y="5565"/>
                    <a:pt x="6148" y="5604"/>
                    <a:pt x="6068" y="5684"/>
                  </a:cubicBezTo>
                  <a:cubicBezTo>
                    <a:pt x="5905" y="5846"/>
                    <a:pt x="5902" y="6109"/>
                    <a:pt x="6064" y="6274"/>
                  </a:cubicBezTo>
                  <a:lnTo>
                    <a:pt x="6655" y="6861"/>
                  </a:lnTo>
                  <a:cubicBezTo>
                    <a:pt x="6736" y="6943"/>
                    <a:pt x="6842" y="6983"/>
                    <a:pt x="6949" y="6983"/>
                  </a:cubicBezTo>
                  <a:cubicBezTo>
                    <a:pt x="7055" y="6983"/>
                    <a:pt x="7161" y="6943"/>
                    <a:pt x="7242" y="6861"/>
                  </a:cubicBezTo>
                  <a:lnTo>
                    <a:pt x="7273" y="6827"/>
                  </a:lnTo>
                  <a:cubicBezTo>
                    <a:pt x="8804" y="5268"/>
                    <a:pt x="8804" y="2769"/>
                    <a:pt x="7273" y="1210"/>
                  </a:cubicBezTo>
                  <a:cubicBezTo>
                    <a:pt x="7261" y="1201"/>
                    <a:pt x="7220" y="1157"/>
                    <a:pt x="7211" y="1151"/>
                  </a:cubicBezTo>
                  <a:cubicBezTo>
                    <a:pt x="6432" y="384"/>
                    <a:pt x="5417" y="0"/>
                    <a:pt x="4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7180525" y="3380075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3" y="0"/>
                  </a:moveTo>
                  <a:cubicBezTo>
                    <a:pt x="185" y="0"/>
                    <a:pt x="1" y="185"/>
                    <a:pt x="1" y="413"/>
                  </a:cubicBezTo>
                  <a:cubicBezTo>
                    <a:pt x="1" y="641"/>
                    <a:pt x="185" y="828"/>
                    <a:pt x="413" y="828"/>
                  </a:cubicBezTo>
                  <a:cubicBezTo>
                    <a:pt x="644" y="828"/>
                    <a:pt x="829" y="641"/>
                    <a:pt x="829" y="413"/>
                  </a:cubicBezTo>
                  <a:cubicBezTo>
                    <a:pt x="829" y="185"/>
                    <a:pt x="644" y="0"/>
                    <a:pt x="4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7222075" y="3380075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0"/>
                  </a:moveTo>
                  <a:cubicBezTo>
                    <a:pt x="188" y="0"/>
                    <a:pt x="1" y="185"/>
                    <a:pt x="1" y="413"/>
                  </a:cubicBezTo>
                  <a:cubicBezTo>
                    <a:pt x="1" y="641"/>
                    <a:pt x="188" y="828"/>
                    <a:pt x="416" y="828"/>
                  </a:cubicBezTo>
                  <a:cubicBezTo>
                    <a:pt x="644" y="828"/>
                    <a:pt x="829" y="641"/>
                    <a:pt x="829" y="413"/>
                  </a:cubicBezTo>
                  <a:cubicBezTo>
                    <a:pt x="829" y="185"/>
                    <a:pt x="644" y="0"/>
                    <a:pt x="4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7200225" y="3272325"/>
              <a:ext cx="47350" cy="45300"/>
            </a:xfrm>
            <a:custGeom>
              <a:avLst/>
              <a:gdLst/>
              <a:ahLst/>
              <a:cxnLst/>
              <a:rect l="l" t="t" r="r" b="b"/>
              <a:pathLst>
                <a:path w="1894" h="1812" extrusionOk="0">
                  <a:moveTo>
                    <a:pt x="1439" y="1"/>
                  </a:moveTo>
                  <a:cubicBezTo>
                    <a:pt x="1332" y="1"/>
                    <a:pt x="1224" y="42"/>
                    <a:pt x="1144" y="124"/>
                  </a:cubicBezTo>
                  <a:lnTo>
                    <a:pt x="163" y="1105"/>
                  </a:lnTo>
                  <a:cubicBezTo>
                    <a:pt x="0" y="1267"/>
                    <a:pt x="0" y="1530"/>
                    <a:pt x="163" y="1692"/>
                  </a:cubicBezTo>
                  <a:cubicBezTo>
                    <a:pt x="243" y="1772"/>
                    <a:pt x="350" y="1811"/>
                    <a:pt x="456" y="1811"/>
                  </a:cubicBezTo>
                  <a:cubicBezTo>
                    <a:pt x="564" y="1811"/>
                    <a:pt x="671" y="1771"/>
                    <a:pt x="753" y="1689"/>
                  </a:cubicBezTo>
                  <a:lnTo>
                    <a:pt x="1731" y="708"/>
                  </a:lnTo>
                  <a:cubicBezTo>
                    <a:pt x="1893" y="546"/>
                    <a:pt x="1893" y="283"/>
                    <a:pt x="1731" y="121"/>
                  </a:cubicBezTo>
                  <a:cubicBezTo>
                    <a:pt x="1650" y="40"/>
                    <a:pt x="1545" y="1"/>
                    <a:pt x="14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509" name="Google Shape;509;p34"/>
          <p:cNvGrpSpPr/>
          <p:nvPr/>
        </p:nvGrpSpPr>
        <p:grpSpPr>
          <a:xfrm>
            <a:off x="2550338" y="3636268"/>
            <a:ext cx="325700" cy="354675"/>
            <a:chOff x="5553500" y="1526400"/>
            <a:chExt cx="325700" cy="354675"/>
          </a:xfrm>
        </p:grpSpPr>
        <p:sp>
          <p:nvSpPr>
            <p:cNvPr id="510" name="Google Shape;510;p34"/>
            <p:cNvSpPr/>
            <p:nvPr/>
          </p:nvSpPr>
          <p:spPr>
            <a:xfrm>
              <a:off x="5553500" y="1526400"/>
              <a:ext cx="325700" cy="354675"/>
            </a:xfrm>
            <a:custGeom>
              <a:avLst/>
              <a:gdLst/>
              <a:ahLst/>
              <a:cxnLst/>
              <a:rect l="l" t="t" r="r" b="b"/>
              <a:pathLst>
                <a:path w="13028" h="14187" extrusionOk="0">
                  <a:moveTo>
                    <a:pt x="2081" y="831"/>
                  </a:moveTo>
                  <a:cubicBezTo>
                    <a:pt x="2609" y="834"/>
                    <a:pt x="3078" y="1165"/>
                    <a:pt x="3256" y="1665"/>
                  </a:cubicBezTo>
                  <a:lnTo>
                    <a:pt x="906" y="1665"/>
                  </a:lnTo>
                  <a:cubicBezTo>
                    <a:pt x="1081" y="1165"/>
                    <a:pt x="1553" y="834"/>
                    <a:pt x="2081" y="831"/>
                  </a:cubicBezTo>
                  <a:close/>
                  <a:moveTo>
                    <a:pt x="3040" y="2496"/>
                  </a:moveTo>
                  <a:cubicBezTo>
                    <a:pt x="2968" y="2971"/>
                    <a:pt x="2562" y="3324"/>
                    <a:pt x="2081" y="3327"/>
                  </a:cubicBezTo>
                  <a:cubicBezTo>
                    <a:pt x="1597" y="3327"/>
                    <a:pt x="1191" y="2971"/>
                    <a:pt x="1119" y="2496"/>
                  </a:cubicBezTo>
                  <a:close/>
                  <a:moveTo>
                    <a:pt x="10532" y="2496"/>
                  </a:moveTo>
                  <a:lnTo>
                    <a:pt x="10532" y="8313"/>
                  </a:lnTo>
                  <a:lnTo>
                    <a:pt x="9701" y="8313"/>
                  </a:lnTo>
                  <a:lnTo>
                    <a:pt x="9701" y="2496"/>
                  </a:lnTo>
                  <a:close/>
                  <a:moveTo>
                    <a:pt x="2884" y="4155"/>
                  </a:moveTo>
                  <a:cubicBezTo>
                    <a:pt x="3253" y="4155"/>
                    <a:pt x="3590" y="4364"/>
                    <a:pt x="3752" y="4696"/>
                  </a:cubicBezTo>
                  <a:lnTo>
                    <a:pt x="4477" y="6142"/>
                  </a:lnTo>
                  <a:cubicBezTo>
                    <a:pt x="4549" y="6283"/>
                    <a:pt x="4693" y="6373"/>
                    <a:pt x="4849" y="6373"/>
                  </a:cubicBezTo>
                  <a:lnTo>
                    <a:pt x="5958" y="6373"/>
                  </a:lnTo>
                  <a:cubicBezTo>
                    <a:pt x="5973" y="6372"/>
                    <a:pt x="5987" y="6371"/>
                    <a:pt x="6001" y="6371"/>
                  </a:cubicBezTo>
                  <a:cubicBezTo>
                    <a:pt x="6229" y="6371"/>
                    <a:pt x="6417" y="6556"/>
                    <a:pt x="6417" y="6789"/>
                  </a:cubicBezTo>
                  <a:cubicBezTo>
                    <a:pt x="6417" y="7021"/>
                    <a:pt x="6229" y="7206"/>
                    <a:pt x="6001" y="7206"/>
                  </a:cubicBezTo>
                  <a:cubicBezTo>
                    <a:pt x="5987" y="7206"/>
                    <a:pt x="5973" y="7206"/>
                    <a:pt x="5958" y="7204"/>
                  </a:cubicBezTo>
                  <a:lnTo>
                    <a:pt x="3977" y="7204"/>
                  </a:lnTo>
                  <a:lnTo>
                    <a:pt x="3268" y="6020"/>
                  </a:lnTo>
                  <a:cubicBezTo>
                    <a:pt x="3196" y="5869"/>
                    <a:pt x="3046" y="5782"/>
                    <a:pt x="2890" y="5782"/>
                  </a:cubicBezTo>
                  <a:cubicBezTo>
                    <a:pt x="2817" y="5782"/>
                    <a:pt x="2743" y="5801"/>
                    <a:pt x="2675" y="5842"/>
                  </a:cubicBezTo>
                  <a:cubicBezTo>
                    <a:pt x="2462" y="5967"/>
                    <a:pt x="2406" y="6248"/>
                    <a:pt x="2553" y="6448"/>
                  </a:cubicBezTo>
                  <a:lnTo>
                    <a:pt x="3328" y="7735"/>
                  </a:lnTo>
                  <a:lnTo>
                    <a:pt x="3328" y="13356"/>
                  </a:lnTo>
                  <a:lnTo>
                    <a:pt x="2493" y="13356"/>
                  </a:lnTo>
                  <a:lnTo>
                    <a:pt x="2493" y="8729"/>
                  </a:lnTo>
                  <a:cubicBezTo>
                    <a:pt x="2475" y="8513"/>
                    <a:pt x="2294" y="8351"/>
                    <a:pt x="2078" y="8351"/>
                  </a:cubicBezTo>
                  <a:cubicBezTo>
                    <a:pt x="1862" y="8351"/>
                    <a:pt x="1684" y="8513"/>
                    <a:pt x="1662" y="8729"/>
                  </a:cubicBezTo>
                  <a:lnTo>
                    <a:pt x="1662" y="13356"/>
                  </a:lnTo>
                  <a:lnTo>
                    <a:pt x="831" y="13356"/>
                  </a:lnTo>
                  <a:lnTo>
                    <a:pt x="831" y="5127"/>
                  </a:lnTo>
                  <a:cubicBezTo>
                    <a:pt x="831" y="4592"/>
                    <a:pt x="1266" y="4158"/>
                    <a:pt x="1803" y="4155"/>
                  </a:cubicBezTo>
                  <a:close/>
                  <a:moveTo>
                    <a:pt x="12194" y="831"/>
                  </a:moveTo>
                  <a:lnTo>
                    <a:pt x="12194" y="13356"/>
                  </a:lnTo>
                  <a:lnTo>
                    <a:pt x="6377" y="13356"/>
                  </a:lnTo>
                  <a:lnTo>
                    <a:pt x="6377" y="11434"/>
                  </a:lnTo>
                  <a:cubicBezTo>
                    <a:pt x="6374" y="10659"/>
                    <a:pt x="6870" y="9972"/>
                    <a:pt x="7604" y="9728"/>
                  </a:cubicBezTo>
                  <a:lnTo>
                    <a:pt x="9351" y="9147"/>
                  </a:lnTo>
                  <a:lnTo>
                    <a:pt x="10944" y="9147"/>
                  </a:lnTo>
                  <a:cubicBezTo>
                    <a:pt x="11175" y="9147"/>
                    <a:pt x="11363" y="8960"/>
                    <a:pt x="11363" y="8729"/>
                  </a:cubicBezTo>
                  <a:lnTo>
                    <a:pt x="11363" y="2078"/>
                  </a:lnTo>
                  <a:cubicBezTo>
                    <a:pt x="11363" y="1848"/>
                    <a:pt x="11178" y="1665"/>
                    <a:pt x="10950" y="1665"/>
                  </a:cubicBezTo>
                  <a:cubicBezTo>
                    <a:pt x="10948" y="1665"/>
                    <a:pt x="10946" y="1665"/>
                    <a:pt x="10944" y="1665"/>
                  </a:cubicBezTo>
                  <a:lnTo>
                    <a:pt x="9701" y="1665"/>
                  </a:lnTo>
                  <a:lnTo>
                    <a:pt x="9701" y="831"/>
                  </a:lnTo>
                  <a:close/>
                  <a:moveTo>
                    <a:pt x="9285" y="0"/>
                  </a:moveTo>
                  <a:cubicBezTo>
                    <a:pt x="9057" y="0"/>
                    <a:pt x="8870" y="184"/>
                    <a:pt x="8867" y="416"/>
                  </a:cubicBezTo>
                  <a:lnTo>
                    <a:pt x="8867" y="8432"/>
                  </a:lnTo>
                  <a:lnTo>
                    <a:pt x="8029" y="8710"/>
                  </a:lnTo>
                  <a:lnTo>
                    <a:pt x="7017" y="7448"/>
                  </a:lnTo>
                  <a:cubicBezTo>
                    <a:pt x="7142" y="7251"/>
                    <a:pt x="7208" y="7023"/>
                    <a:pt x="7208" y="6792"/>
                  </a:cubicBezTo>
                  <a:cubicBezTo>
                    <a:pt x="7208" y="6101"/>
                    <a:pt x="6649" y="5542"/>
                    <a:pt x="5958" y="5542"/>
                  </a:cubicBezTo>
                  <a:lnTo>
                    <a:pt x="5105" y="5542"/>
                  </a:lnTo>
                  <a:lnTo>
                    <a:pt x="4496" y="4324"/>
                  </a:lnTo>
                  <a:cubicBezTo>
                    <a:pt x="4293" y="3914"/>
                    <a:pt x="3943" y="3599"/>
                    <a:pt x="3518" y="3437"/>
                  </a:cubicBezTo>
                  <a:cubicBezTo>
                    <a:pt x="3724" y="3165"/>
                    <a:pt x="3849" y="2837"/>
                    <a:pt x="3874" y="2496"/>
                  </a:cubicBezTo>
                  <a:lnTo>
                    <a:pt x="4571" y="2496"/>
                  </a:lnTo>
                  <a:cubicBezTo>
                    <a:pt x="4584" y="2497"/>
                    <a:pt x="4597" y="2498"/>
                    <a:pt x="4610" y="2498"/>
                  </a:cubicBezTo>
                  <a:cubicBezTo>
                    <a:pt x="4839" y="2498"/>
                    <a:pt x="5030" y="2315"/>
                    <a:pt x="5030" y="2081"/>
                  </a:cubicBezTo>
                  <a:cubicBezTo>
                    <a:pt x="5030" y="1847"/>
                    <a:pt x="4839" y="1660"/>
                    <a:pt x="4609" y="1660"/>
                  </a:cubicBezTo>
                  <a:cubicBezTo>
                    <a:pt x="4596" y="1660"/>
                    <a:pt x="4584" y="1661"/>
                    <a:pt x="4571" y="1662"/>
                  </a:cubicBezTo>
                  <a:lnTo>
                    <a:pt x="4115" y="1662"/>
                  </a:lnTo>
                  <a:cubicBezTo>
                    <a:pt x="3914" y="691"/>
                    <a:pt x="3056" y="5"/>
                    <a:pt x="2081" y="5"/>
                  </a:cubicBezTo>
                  <a:cubicBezTo>
                    <a:pt x="2012" y="5"/>
                    <a:pt x="1942" y="9"/>
                    <a:pt x="1872" y="16"/>
                  </a:cubicBezTo>
                  <a:cubicBezTo>
                    <a:pt x="813" y="122"/>
                    <a:pt x="7" y="1012"/>
                    <a:pt x="4" y="2078"/>
                  </a:cubicBezTo>
                  <a:cubicBezTo>
                    <a:pt x="0" y="2256"/>
                    <a:pt x="116" y="2415"/>
                    <a:pt x="285" y="2471"/>
                  </a:cubicBezTo>
                  <a:cubicBezTo>
                    <a:pt x="310" y="2909"/>
                    <a:pt x="497" y="3321"/>
                    <a:pt x="806" y="3627"/>
                  </a:cubicBezTo>
                  <a:cubicBezTo>
                    <a:pt x="303" y="3961"/>
                    <a:pt x="0" y="4524"/>
                    <a:pt x="4" y="5127"/>
                  </a:cubicBezTo>
                  <a:lnTo>
                    <a:pt x="4" y="13774"/>
                  </a:lnTo>
                  <a:cubicBezTo>
                    <a:pt x="0" y="14000"/>
                    <a:pt x="185" y="14187"/>
                    <a:pt x="410" y="14187"/>
                  </a:cubicBezTo>
                  <a:cubicBezTo>
                    <a:pt x="412" y="14187"/>
                    <a:pt x="414" y="14187"/>
                    <a:pt x="416" y="14187"/>
                  </a:cubicBezTo>
                  <a:lnTo>
                    <a:pt x="3740" y="14187"/>
                  </a:lnTo>
                  <a:cubicBezTo>
                    <a:pt x="3742" y="14187"/>
                    <a:pt x="3744" y="14187"/>
                    <a:pt x="3746" y="14187"/>
                  </a:cubicBezTo>
                  <a:cubicBezTo>
                    <a:pt x="3974" y="14187"/>
                    <a:pt x="4159" y="14000"/>
                    <a:pt x="4159" y="13774"/>
                  </a:cubicBezTo>
                  <a:lnTo>
                    <a:pt x="4159" y="8038"/>
                  </a:lnTo>
                  <a:lnTo>
                    <a:pt x="5958" y="8038"/>
                  </a:lnTo>
                  <a:cubicBezTo>
                    <a:pt x="6099" y="8038"/>
                    <a:pt x="6236" y="8013"/>
                    <a:pt x="6367" y="7966"/>
                  </a:cubicBezTo>
                  <a:lnTo>
                    <a:pt x="7192" y="8994"/>
                  </a:lnTo>
                  <a:cubicBezTo>
                    <a:pt x="6196" y="9394"/>
                    <a:pt x="5546" y="10360"/>
                    <a:pt x="5546" y="11434"/>
                  </a:cubicBezTo>
                  <a:lnTo>
                    <a:pt x="5546" y="13774"/>
                  </a:lnTo>
                  <a:cubicBezTo>
                    <a:pt x="5543" y="14000"/>
                    <a:pt x="5727" y="14187"/>
                    <a:pt x="5952" y="14187"/>
                  </a:cubicBezTo>
                  <a:cubicBezTo>
                    <a:pt x="5954" y="14187"/>
                    <a:pt x="5956" y="14187"/>
                    <a:pt x="5958" y="14187"/>
                  </a:cubicBezTo>
                  <a:lnTo>
                    <a:pt x="12609" y="14187"/>
                  </a:lnTo>
                  <a:cubicBezTo>
                    <a:pt x="12611" y="14187"/>
                    <a:pt x="12613" y="14187"/>
                    <a:pt x="12615" y="14187"/>
                  </a:cubicBezTo>
                  <a:cubicBezTo>
                    <a:pt x="12841" y="14187"/>
                    <a:pt x="13028" y="14000"/>
                    <a:pt x="13028" y="13774"/>
                  </a:cubicBezTo>
                  <a:lnTo>
                    <a:pt x="13028" y="416"/>
                  </a:lnTo>
                  <a:cubicBezTo>
                    <a:pt x="13025" y="184"/>
                    <a:pt x="12837" y="0"/>
                    <a:pt x="12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5733675" y="1818800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3" y="1"/>
                  </a:moveTo>
                  <a:cubicBezTo>
                    <a:pt x="185" y="1"/>
                    <a:pt x="1" y="185"/>
                    <a:pt x="1" y="413"/>
                  </a:cubicBezTo>
                  <a:cubicBezTo>
                    <a:pt x="1" y="641"/>
                    <a:pt x="185" y="829"/>
                    <a:pt x="413" y="829"/>
                  </a:cubicBezTo>
                  <a:cubicBezTo>
                    <a:pt x="644" y="829"/>
                    <a:pt x="829" y="641"/>
                    <a:pt x="829" y="413"/>
                  </a:cubicBezTo>
                  <a:cubicBezTo>
                    <a:pt x="829" y="185"/>
                    <a:pt x="644" y="1"/>
                    <a:pt x="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5775225" y="1818800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6" y="1"/>
                  </a:moveTo>
                  <a:cubicBezTo>
                    <a:pt x="188" y="1"/>
                    <a:pt x="1" y="185"/>
                    <a:pt x="1" y="413"/>
                  </a:cubicBezTo>
                  <a:cubicBezTo>
                    <a:pt x="1" y="641"/>
                    <a:pt x="188" y="829"/>
                    <a:pt x="416" y="829"/>
                  </a:cubicBezTo>
                  <a:cubicBezTo>
                    <a:pt x="644" y="829"/>
                    <a:pt x="829" y="641"/>
                    <a:pt x="829" y="413"/>
                  </a:cubicBezTo>
                  <a:cubicBezTo>
                    <a:pt x="829" y="185"/>
                    <a:pt x="644" y="1"/>
                    <a:pt x="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5816775" y="1818800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413" y="1"/>
                  </a:moveTo>
                  <a:cubicBezTo>
                    <a:pt x="185" y="1"/>
                    <a:pt x="1" y="185"/>
                    <a:pt x="1" y="413"/>
                  </a:cubicBezTo>
                  <a:cubicBezTo>
                    <a:pt x="1" y="641"/>
                    <a:pt x="185" y="829"/>
                    <a:pt x="413" y="829"/>
                  </a:cubicBezTo>
                  <a:cubicBezTo>
                    <a:pt x="641" y="829"/>
                    <a:pt x="829" y="641"/>
                    <a:pt x="829" y="413"/>
                  </a:cubicBezTo>
                  <a:cubicBezTo>
                    <a:pt x="829" y="185"/>
                    <a:pt x="641" y="1"/>
                    <a:pt x="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</p:grpSp>
      <p:grpSp>
        <p:nvGrpSpPr>
          <p:cNvPr id="517" name="Google Shape;517;p34"/>
          <p:cNvGrpSpPr/>
          <p:nvPr/>
        </p:nvGrpSpPr>
        <p:grpSpPr>
          <a:xfrm>
            <a:off x="3287329" y="833465"/>
            <a:ext cx="2569341" cy="2569341"/>
            <a:chOff x="3287329" y="1623174"/>
            <a:chExt cx="2569341" cy="2569341"/>
          </a:xfrm>
        </p:grpSpPr>
        <p:sp>
          <p:nvSpPr>
            <p:cNvPr id="518" name="Google Shape;518;p34"/>
            <p:cNvSpPr/>
            <p:nvPr/>
          </p:nvSpPr>
          <p:spPr>
            <a:xfrm>
              <a:off x="3287329" y="1623174"/>
              <a:ext cx="2569341" cy="2569341"/>
            </a:xfrm>
            <a:custGeom>
              <a:avLst/>
              <a:gdLst/>
              <a:ahLst/>
              <a:cxnLst/>
              <a:rect l="l" t="t" r="r" b="b"/>
              <a:pathLst>
                <a:path w="209017" h="209017" extrusionOk="0">
                  <a:moveTo>
                    <a:pt x="104508" y="0"/>
                  </a:moveTo>
                  <a:cubicBezTo>
                    <a:pt x="46781" y="0"/>
                    <a:pt x="0" y="46781"/>
                    <a:pt x="0" y="104508"/>
                  </a:cubicBezTo>
                  <a:cubicBezTo>
                    <a:pt x="0" y="132211"/>
                    <a:pt x="11007" y="158805"/>
                    <a:pt x="30599" y="178397"/>
                  </a:cubicBezTo>
                  <a:cubicBezTo>
                    <a:pt x="50211" y="197988"/>
                    <a:pt x="76784" y="209016"/>
                    <a:pt x="104508" y="209016"/>
                  </a:cubicBezTo>
                  <a:cubicBezTo>
                    <a:pt x="132211" y="209016"/>
                    <a:pt x="158805" y="197988"/>
                    <a:pt x="178397" y="178397"/>
                  </a:cubicBezTo>
                  <a:cubicBezTo>
                    <a:pt x="197988" y="158805"/>
                    <a:pt x="209016" y="132211"/>
                    <a:pt x="209016" y="104508"/>
                  </a:cubicBezTo>
                  <a:cubicBezTo>
                    <a:pt x="209016" y="76784"/>
                    <a:pt x="197988" y="50211"/>
                    <a:pt x="178397" y="30599"/>
                  </a:cubicBezTo>
                  <a:cubicBezTo>
                    <a:pt x="158805" y="11007"/>
                    <a:pt x="132211" y="0"/>
                    <a:pt x="104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667350" y="2003195"/>
              <a:ext cx="1809300" cy="1809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vvic" pitchFamily="2" charset="0"/>
              </a:endParaRPr>
            </a:p>
          </p:txBody>
        </p:sp>
        <p:sp>
          <p:nvSpPr>
            <p:cNvPr id="520" name="Google Shape;520;p34"/>
            <p:cNvSpPr txBox="1"/>
            <p:nvPr/>
          </p:nvSpPr>
          <p:spPr>
            <a:xfrm>
              <a:off x="3752250" y="2630195"/>
              <a:ext cx="1639500" cy="5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6"/>
                </a:solidFill>
                <a:latin typeface="Livvic" pitchFamily="2" charset="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521" name="Google Shape;521;p34"/>
            <p:cNvGrpSpPr/>
            <p:nvPr/>
          </p:nvGrpSpPr>
          <p:grpSpPr>
            <a:xfrm>
              <a:off x="3366294" y="1706350"/>
              <a:ext cx="2411412" cy="2365056"/>
              <a:chOff x="3366294" y="1706350"/>
              <a:chExt cx="2411412" cy="2365056"/>
            </a:xfrm>
          </p:grpSpPr>
          <p:sp>
            <p:nvSpPr>
              <p:cNvPr id="522" name="Google Shape;522;p34"/>
              <p:cNvSpPr/>
              <p:nvPr/>
            </p:nvSpPr>
            <p:spPr>
              <a:xfrm flipH="1">
                <a:off x="3834852" y="3729331"/>
                <a:ext cx="839453" cy="310533"/>
              </a:xfrm>
              <a:custGeom>
                <a:avLst/>
                <a:gdLst/>
                <a:ahLst/>
                <a:cxnLst/>
                <a:rect l="l" t="t" r="r" b="b"/>
                <a:pathLst>
                  <a:path w="59967" h="25262" extrusionOk="0">
                    <a:moveTo>
                      <a:pt x="53333" y="1"/>
                    </a:moveTo>
                    <a:cubicBezTo>
                      <a:pt x="39163" y="10700"/>
                      <a:pt x="21790" y="16882"/>
                      <a:pt x="3923" y="17292"/>
                    </a:cubicBezTo>
                    <a:cubicBezTo>
                      <a:pt x="1726" y="17354"/>
                      <a:pt x="1" y="19202"/>
                      <a:pt x="63" y="21400"/>
                    </a:cubicBezTo>
                    <a:cubicBezTo>
                      <a:pt x="123" y="23559"/>
                      <a:pt x="1889" y="25262"/>
                      <a:pt x="4035" y="25262"/>
                    </a:cubicBezTo>
                    <a:cubicBezTo>
                      <a:pt x="4073" y="25262"/>
                      <a:pt x="4111" y="25261"/>
                      <a:pt x="4149" y="25260"/>
                    </a:cubicBezTo>
                    <a:cubicBezTo>
                      <a:pt x="24275" y="24747"/>
                      <a:pt x="44092" y="17682"/>
                      <a:pt x="59966" y="5073"/>
                    </a:cubicBezTo>
                    <a:cubicBezTo>
                      <a:pt x="57789" y="3369"/>
                      <a:pt x="55551" y="1685"/>
                      <a:pt x="533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vvic" pitchFamily="2" charset="0"/>
                </a:endParaRPr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 flipH="1">
                <a:off x="3413337" y="2958197"/>
                <a:ext cx="457687" cy="795448"/>
              </a:xfrm>
              <a:custGeom>
                <a:avLst/>
                <a:gdLst/>
                <a:ahLst/>
                <a:cxnLst/>
                <a:rect l="l" t="t" r="r" b="b"/>
                <a:pathLst>
                  <a:path w="37233" h="64710" extrusionOk="0">
                    <a:moveTo>
                      <a:pt x="29244" y="0"/>
                    </a:moveTo>
                    <a:cubicBezTo>
                      <a:pt x="28628" y="13739"/>
                      <a:pt x="24644" y="27128"/>
                      <a:pt x="17641" y="38998"/>
                    </a:cubicBezTo>
                    <a:cubicBezTo>
                      <a:pt x="12959" y="46822"/>
                      <a:pt x="7003" y="53846"/>
                      <a:pt x="1" y="59740"/>
                    </a:cubicBezTo>
                    <a:cubicBezTo>
                      <a:pt x="2218" y="61403"/>
                      <a:pt x="4457" y="63046"/>
                      <a:pt x="6634" y="64709"/>
                    </a:cubicBezTo>
                    <a:cubicBezTo>
                      <a:pt x="10310" y="61465"/>
                      <a:pt x="13719" y="57932"/>
                      <a:pt x="16799" y="54133"/>
                    </a:cubicBezTo>
                    <a:cubicBezTo>
                      <a:pt x="29408" y="38546"/>
                      <a:pt x="36329" y="19427"/>
                      <a:pt x="372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vvic" pitchFamily="2" charset="0"/>
                </a:endParaRPr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 flipH="1">
                <a:off x="3747515" y="1775839"/>
                <a:ext cx="823979" cy="399641"/>
              </a:xfrm>
              <a:custGeom>
                <a:avLst/>
                <a:gdLst/>
                <a:ahLst/>
                <a:cxnLst/>
                <a:rect l="l" t="t" r="r" b="b"/>
                <a:pathLst>
                  <a:path w="67031" h="32511" extrusionOk="0">
                    <a:moveTo>
                      <a:pt x="4017" y="1"/>
                    </a:moveTo>
                    <a:cubicBezTo>
                      <a:pt x="1809" y="1"/>
                      <a:pt x="22" y="1785"/>
                      <a:pt x="22" y="3986"/>
                    </a:cubicBezTo>
                    <a:lnTo>
                      <a:pt x="22" y="4068"/>
                    </a:lnTo>
                    <a:cubicBezTo>
                      <a:pt x="1" y="6204"/>
                      <a:pt x="1726" y="7950"/>
                      <a:pt x="3862" y="8011"/>
                    </a:cubicBezTo>
                    <a:cubicBezTo>
                      <a:pt x="25281" y="8525"/>
                      <a:pt x="46187" y="17150"/>
                      <a:pt x="61732" y="32511"/>
                    </a:cubicBezTo>
                    <a:cubicBezTo>
                      <a:pt x="63416" y="30437"/>
                      <a:pt x="65182" y="28424"/>
                      <a:pt x="67031" y="26494"/>
                    </a:cubicBezTo>
                    <a:cubicBezTo>
                      <a:pt x="50150" y="10065"/>
                      <a:pt x="27684" y="598"/>
                      <a:pt x="4129" y="2"/>
                    </a:cubicBezTo>
                    <a:cubicBezTo>
                      <a:pt x="4091" y="1"/>
                      <a:pt x="4054" y="1"/>
                      <a:pt x="40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vvic" pitchFamily="2" charset="0"/>
                </a:endParaRPr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 flipH="1">
                <a:off x="3411833" y="2143380"/>
                <a:ext cx="360490" cy="755571"/>
              </a:xfrm>
              <a:custGeom>
                <a:avLst/>
                <a:gdLst/>
                <a:ahLst/>
                <a:cxnLst/>
                <a:rect l="l" t="t" r="r" b="b"/>
                <a:pathLst>
                  <a:path w="29326" h="61466" extrusionOk="0">
                    <a:moveTo>
                      <a:pt x="5340" y="1"/>
                    </a:moveTo>
                    <a:cubicBezTo>
                      <a:pt x="3450" y="1931"/>
                      <a:pt x="1684" y="3964"/>
                      <a:pt x="0" y="6038"/>
                    </a:cubicBezTo>
                    <a:cubicBezTo>
                      <a:pt x="575" y="6716"/>
                      <a:pt x="1171" y="7353"/>
                      <a:pt x="1746" y="8010"/>
                    </a:cubicBezTo>
                    <a:cubicBezTo>
                      <a:pt x="14519" y="23145"/>
                      <a:pt x="21111" y="42244"/>
                      <a:pt x="21317" y="61465"/>
                    </a:cubicBezTo>
                    <a:lnTo>
                      <a:pt x="29326" y="61465"/>
                    </a:lnTo>
                    <a:cubicBezTo>
                      <a:pt x="29264" y="45386"/>
                      <a:pt x="25075" y="29306"/>
                      <a:pt x="16552" y="15033"/>
                    </a:cubicBezTo>
                    <a:cubicBezTo>
                      <a:pt x="13328" y="9653"/>
                      <a:pt x="9570" y="4621"/>
                      <a:pt x="53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vvic" pitchFamily="2" charset="0"/>
                </a:endParaRPr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 rot="10800000" flipH="1">
                <a:off x="4572003" y="1775839"/>
                <a:ext cx="737144" cy="310533"/>
              </a:xfrm>
              <a:custGeom>
                <a:avLst/>
                <a:gdLst/>
                <a:ahLst/>
                <a:cxnLst/>
                <a:rect l="l" t="t" r="r" b="b"/>
                <a:pathLst>
                  <a:path w="59967" h="25262" extrusionOk="0">
                    <a:moveTo>
                      <a:pt x="53333" y="1"/>
                    </a:moveTo>
                    <a:cubicBezTo>
                      <a:pt x="39163" y="10700"/>
                      <a:pt x="21790" y="16882"/>
                      <a:pt x="3923" y="17292"/>
                    </a:cubicBezTo>
                    <a:cubicBezTo>
                      <a:pt x="1726" y="17354"/>
                      <a:pt x="1" y="19202"/>
                      <a:pt x="63" y="21400"/>
                    </a:cubicBezTo>
                    <a:cubicBezTo>
                      <a:pt x="123" y="23559"/>
                      <a:pt x="1889" y="25262"/>
                      <a:pt x="4035" y="25262"/>
                    </a:cubicBezTo>
                    <a:cubicBezTo>
                      <a:pt x="4073" y="25262"/>
                      <a:pt x="4111" y="25261"/>
                      <a:pt x="4149" y="25260"/>
                    </a:cubicBezTo>
                    <a:cubicBezTo>
                      <a:pt x="24275" y="24747"/>
                      <a:pt x="44092" y="17682"/>
                      <a:pt x="59966" y="5073"/>
                    </a:cubicBezTo>
                    <a:cubicBezTo>
                      <a:pt x="57789" y="3369"/>
                      <a:pt x="55551" y="1685"/>
                      <a:pt x="533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vvic" pitchFamily="2" charset="0"/>
                </a:endParaRPr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 rot="10800000" flipH="1">
                <a:off x="5272976" y="2062058"/>
                <a:ext cx="457687" cy="795448"/>
              </a:xfrm>
              <a:custGeom>
                <a:avLst/>
                <a:gdLst/>
                <a:ahLst/>
                <a:cxnLst/>
                <a:rect l="l" t="t" r="r" b="b"/>
                <a:pathLst>
                  <a:path w="37233" h="64710" extrusionOk="0">
                    <a:moveTo>
                      <a:pt x="29244" y="0"/>
                    </a:moveTo>
                    <a:cubicBezTo>
                      <a:pt x="28628" y="13739"/>
                      <a:pt x="24644" y="27128"/>
                      <a:pt x="17641" y="38998"/>
                    </a:cubicBezTo>
                    <a:cubicBezTo>
                      <a:pt x="12959" y="46822"/>
                      <a:pt x="7003" y="53846"/>
                      <a:pt x="1" y="59740"/>
                    </a:cubicBezTo>
                    <a:cubicBezTo>
                      <a:pt x="2218" y="61403"/>
                      <a:pt x="4457" y="63046"/>
                      <a:pt x="6634" y="64709"/>
                    </a:cubicBezTo>
                    <a:cubicBezTo>
                      <a:pt x="10310" y="61465"/>
                      <a:pt x="13719" y="57932"/>
                      <a:pt x="16799" y="54133"/>
                    </a:cubicBezTo>
                    <a:cubicBezTo>
                      <a:pt x="29408" y="38546"/>
                      <a:pt x="36329" y="19427"/>
                      <a:pt x="372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vvic" pitchFamily="2" charset="0"/>
                </a:endParaRPr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 rot="10800000" flipH="1">
                <a:off x="4663440" y="3640220"/>
                <a:ext cx="733046" cy="399641"/>
              </a:xfrm>
              <a:custGeom>
                <a:avLst/>
                <a:gdLst/>
                <a:ahLst/>
                <a:cxnLst/>
                <a:rect l="l" t="t" r="r" b="b"/>
                <a:pathLst>
                  <a:path w="67031" h="32511" extrusionOk="0">
                    <a:moveTo>
                      <a:pt x="4017" y="1"/>
                    </a:moveTo>
                    <a:cubicBezTo>
                      <a:pt x="1809" y="1"/>
                      <a:pt x="22" y="1785"/>
                      <a:pt x="22" y="3986"/>
                    </a:cubicBezTo>
                    <a:lnTo>
                      <a:pt x="22" y="4068"/>
                    </a:lnTo>
                    <a:cubicBezTo>
                      <a:pt x="1" y="6204"/>
                      <a:pt x="1726" y="7950"/>
                      <a:pt x="3862" y="8011"/>
                    </a:cubicBezTo>
                    <a:cubicBezTo>
                      <a:pt x="25281" y="8525"/>
                      <a:pt x="46187" y="17150"/>
                      <a:pt x="61732" y="32511"/>
                    </a:cubicBezTo>
                    <a:cubicBezTo>
                      <a:pt x="63416" y="30437"/>
                      <a:pt x="65182" y="28424"/>
                      <a:pt x="67031" y="26494"/>
                    </a:cubicBezTo>
                    <a:cubicBezTo>
                      <a:pt x="50150" y="10065"/>
                      <a:pt x="27684" y="598"/>
                      <a:pt x="4129" y="2"/>
                    </a:cubicBezTo>
                    <a:cubicBezTo>
                      <a:pt x="4091" y="1"/>
                      <a:pt x="4054" y="1"/>
                      <a:pt x="4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vvic" pitchFamily="2" charset="0"/>
                </a:endParaRPr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 rot="10800000" flipH="1">
                <a:off x="5371677" y="2916752"/>
                <a:ext cx="360490" cy="755571"/>
              </a:xfrm>
              <a:custGeom>
                <a:avLst/>
                <a:gdLst/>
                <a:ahLst/>
                <a:cxnLst/>
                <a:rect l="l" t="t" r="r" b="b"/>
                <a:pathLst>
                  <a:path w="29326" h="61466" extrusionOk="0">
                    <a:moveTo>
                      <a:pt x="5340" y="1"/>
                    </a:moveTo>
                    <a:cubicBezTo>
                      <a:pt x="3450" y="1931"/>
                      <a:pt x="1684" y="3964"/>
                      <a:pt x="0" y="6038"/>
                    </a:cubicBezTo>
                    <a:cubicBezTo>
                      <a:pt x="575" y="6716"/>
                      <a:pt x="1171" y="7353"/>
                      <a:pt x="1746" y="8010"/>
                    </a:cubicBezTo>
                    <a:cubicBezTo>
                      <a:pt x="14519" y="23145"/>
                      <a:pt x="21111" y="42244"/>
                      <a:pt x="21317" y="61465"/>
                    </a:cubicBezTo>
                    <a:lnTo>
                      <a:pt x="29326" y="61465"/>
                    </a:lnTo>
                    <a:cubicBezTo>
                      <a:pt x="29264" y="45386"/>
                      <a:pt x="25075" y="29306"/>
                      <a:pt x="16552" y="15033"/>
                    </a:cubicBezTo>
                    <a:cubicBezTo>
                      <a:pt x="13328" y="9653"/>
                      <a:pt x="9570" y="4621"/>
                      <a:pt x="53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vvic" pitchFamily="2" charset="0"/>
                </a:endParaRPr>
              </a:p>
            </p:txBody>
          </p:sp>
          <p:grpSp>
            <p:nvGrpSpPr>
              <p:cNvPr id="530" name="Google Shape;530;p34"/>
              <p:cNvGrpSpPr/>
              <p:nvPr/>
            </p:nvGrpSpPr>
            <p:grpSpPr>
              <a:xfrm>
                <a:off x="3366294" y="1706350"/>
                <a:ext cx="2411412" cy="2365056"/>
                <a:chOff x="3366288" y="1706350"/>
                <a:chExt cx="2411412" cy="2365056"/>
              </a:xfrm>
            </p:grpSpPr>
            <p:sp>
              <p:nvSpPr>
                <p:cNvPr id="531" name="Google Shape;531;p34"/>
                <p:cNvSpPr/>
                <p:nvPr/>
              </p:nvSpPr>
              <p:spPr>
                <a:xfrm>
                  <a:off x="4469700" y="1706350"/>
                  <a:ext cx="204600" cy="2046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vvic" pitchFamily="2" charset="0"/>
                  </a:endParaRPr>
                </a:p>
              </p:txBody>
            </p:sp>
            <p:sp>
              <p:nvSpPr>
                <p:cNvPr id="532" name="Google Shape;532;p34"/>
                <p:cNvSpPr/>
                <p:nvPr/>
              </p:nvSpPr>
              <p:spPr>
                <a:xfrm>
                  <a:off x="5198200" y="1984800"/>
                  <a:ext cx="204600" cy="204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vvic" pitchFamily="2" charset="0"/>
                  </a:endParaRPr>
                </a:p>
              </p:txBody>
            </p:sp>
            <p:sp>
              <p:nvSpPr>
                <p:cNvPr id="533" name="Google Shape;533;p34"/>
                <p:cNvSpPr/>
                <p:nvPr/>
              </p:nvSpPr>
              <p:spPr>
                <a:xfrm>
                  <a:off x="5573100" y="2758438"/>
                  <a:ext cx="204600" cy="204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vvic" pitchFamily="2" charset="0"/>
                  </a:endParaRPr>
                </a:p>
              </p:txBody>
            </p:sp>
            <p:sp>
              <p:nvSpPr>
                <p:cNvPr id="534" name="Google Shape;534;p34"/>
                <p:cNvSpPr/>
                <p:nvPr/>
              </p:nvSpPr>
              <p:spPr>
                <a:xfrm>
                  <a:off x="5266613" y="3543988"/>
                  <a:ext cx="204600" cy="20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vvic" pitchFamily="2" charset="0"/>
                  </a:endParaRPr>
                </a:p>
              </p:txBody>
            </p:sp>
            <p:sp>
              <p:nvSpPr>
                <p:cNvPr id="535" name="Google Shape;535;p34"/>
                <p:cNvSpPr/>
                <p:nvPr/>
              </p:nvSpPr>
              <p:spPr>
                <a:xfrm>
                  <a:off x="4622489" y="3866806"/>
                  <a:ext cx="204600" cy="204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Livvic" pitchFamily="2" charset="0"/>
                  </a:endParaRPr>
                </a:p>
              </p:txBody>
            </p:sp>
            <p:sp>
              <p:nvSpPr>
                <p:cNvPr id="536" name="Google Shape;536;p34"/>
                <p:cNvSpPr/>
                <p:nvPr/>
              </p:nvSpPr>
              <p:spPr>
                <a:xfrm>
                  <a:off x="3741188" y="3626288"/>
                  <a:ext cx="204600" cy="204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vvic" pitchFamily="2" charset="0"/>
                  </a:endParaRPr>
                </a:p>
              </p:txBody>
            </p:sp>
            <p:sp>
              <p:nvSpPr>
                <p:cNvPr id="537" name="Google Shape;537;p34"/>
                <p:cNvSpPr/>
                <p:nvPr/>
              </p:nvSpPr>
              <p:spPr>
                <a:xfrm>
                  <a:off x="3366288" y="2852638"/>
                  <a:ext cx="204600" cy="204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vvic" pitchFamily="2" charset="0"/>
                  </a:endParaRPr>
                </a:p>
              </p:txBody>
            </p:sp>
            <p:sp>
              <p:nvSpPr>
                <p:cNvPr id="538" name="Google Shape;538;p34"/>
                <p:cNvSpPr/>
                <p:nvPr/>
              </p:nvSpPr>
              <p:spPr>
                <a:xfrm>
                  <a:off x="3672775" y="2067100"/>
                  <a:ext cx="204600" cy="204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vvic" pitchFamily="2" charset="0"/>
                  </a:endParaRPr>
                </a:p>
              </p:txBody>
            </p:sp>
          </p:grpSp>
        </p:grpSp>
      </p:grpSp>
      <p:cxnSp>
        <p:nvCxnSpPr>
          <p:cNvPr id="539" name="Google Shape;539;p34"/>
          <p:cNvCxnSpPr>
            <a:cxnSpLocks/>
            <a:stCxn id="435" idx="6"/>
            <a:endCxn id="531" idx="0"/>
          </p:cNvCxnSpPr>
          <p:nvPr/>
        </p:nvCxnSpPr>
        <p:spPr>
          <a:xfrm>
            <a:off x="2897260" y="646857"/>
            <a:ext cx="1674746" cy="269784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34"/>
          <p:cNvCxnSpPr>
            <a:stCxn id="440" idx="6"/>
            <a:endCxn id="538" idx="2"/>
          </p:cNvCxnSpPr>
          <p:nvPr/>
        </p:nvCxnSpPr>
        <p:spPr>
          <a:xfrm flipV="1">
            <a:off x="2889898" y="1379691"/>
            <a:ext cx="782883" cy="21501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34"/>
          <p:cNvCxnSpPr>
            <a:cxnSpLocks/>
            <a:endCxn id="537" idx="2"/>
          </p:cNvCxnSpPr>
          <p:nvPr/>
        </p:nvCxnSpPr>
        <p:spPr>
          <a:xfrm flipV="1">
            <a:off x="2907623" y="2165229"/>
            <a:ext cx="458671" cy="6514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34"/>
          <p:cNvCxnSpPr>
            <a:cxnSpLocks/>
            <a:endCxn id="536" idx="2"/>
          </p:cNvCxnSpPr>
          <p:nvPr/>
        </p:nvCxnSpPr>
        <p:spPr>
          <a:xfrm flipV="1">
            <a:off x="2907623" y="2938879"/>
            <a:ext cx="833571" cy="77554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4"/>
          <p:cNvCxnSpPr>
            <a:cxnSpLocks/>
            <a:endCxn id="535" idx="4"/>
          </p:cNvCxnSpPr>
          <p:nvPr/>
        </p:nvCxnSpPr>
        <p:spPr>
          <a:xfrm rot="10800000">
            <a:off x="4724796" y="3281698"/>
            <a:ext cx="1653579" cy="525681"/>
          </a:xfrm>
          <a:prstGeom prst="bentConnector2">
            <a:avLst/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4"/>
          <p:cNvCxnSpPr>
            <a:cxnSpLocks/>
            <a:endCxn id="534" idx="6"/>
          </p:cNvCxnSpPr>
          <p:nvPr/>
        </p:nvCxnSpPr>
        <p:spPr>
          <a:xfrm rot="10800000" flipV="1">
            <a:off x="5471220" y="2631021"/>
            <a:ext cx="1042653" cy="22555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34"/>
          <p:cNvCxnSpPr>
            <a:cxnSpLocks/>
            <a:endCxn id="533" idx="6"/>
          </p:cNvCxnSpPr>
          <p:nvPr/>
        </p:nvCxnSpPr>
        <p:spPr>
          <a:xfrm rot="10800000" flipV="1">
            <a:off x="5777707" y="1601611"/>
            <a:ext cx="774045" cy="4694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34"/>
          <p:cNvCxnSpPr>
            <a:cxnSpLocks/>
            <a:endCxn id="532" idx="6"/>
          </p:cNvCxnSpPr>
          <p:nvPr/>
        </p:nvCxnSpPr>
        <p:spPr>
          <a:xfrm rot="10800000" flipV="1">
            <a:off x="5402807" y="669561"/>
            <a:ext cx="1121373" cy="62783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9" name="Picture 2" descr="20 Amazing Facts to Know About Chatbots - Pinngle blog">
            <a:extLst>
              <a:ext uri="{FF2B5EF4-FFF2-40B4-BE49-F238E27FC236}">
                <a16:creationId xmlns:a16="http://schemas.microsoft.com/office/drawing/2014/main" id="{A882FB1D-6C24-FAC9-672B-DC4F42325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1" t="9412" r="38906" b="42930"/>
          <a:stretch/>
        </p:blipFill>
        <p:spPr bwMode="auto">
          <a:xfrm>
            <a:off x="4231959" y="1407561"/>
            <a:ext cx="679070" cy="14722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2" name="Google Shape;542;p34">
            <a:extLst>
              <a:ext uri="{FF2B5EF4-FFF2-40B4-BE49-F238E27FC236}">
                <a16:creationId xmlns:a16="http://schemas.microsoft.com/office/drawing/2014/main" id="{76C83140-DACB-B291-E3D7-C53251CA40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41080" y="3477165"/>
            <a:ext cx="799652" cy="22790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5" name="Google Shape;535;p34">
            <a:extLst>
              <a:ext uri="{FF2B5EF4-FFF2-40B4-BE49-F238E27FC236}">
                <a16:creationId xmlns:a16="http://schemas.microsoft.com/office/drawing/2014/main" id="{FB7B2DB5-9E25-0C51-3462-A8EB04C979E5}"/>
              </a:ext>
            </a:extLst>
          </p:cNvPr>
          <p:cNvSpPr/>
          <p:nvPr/>
        </p:nvSpPr>
        <p:spPr>
          <a:xfrm>
            <a:off x="4225706" y="3057214"/>
            <a:ext cx="204600" cy="204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ivvic" pitchFamily="2" charset="0"/>
            </a:endParaRPr>
          </a:p>
        </p:txBody>
      </p:sp>
      <p:grpSp>
        <p:nvGrpSpPr>
          <p:cNvPr id="128" name="Google Shape;432;p34">
            <a:extLst>
              <a:ext uri="{FF2B5EF4-FFF2-40B4-BE49-F238E27FC236}">
                <a16:creationId xmlns:a16="http://schemas.microsoft.com/office/drawing/2014/main" id="{BB27060F-3E4D-B9B4-4008-A60679B60E5A}"/>
              </a:ext>
            </a:extLst>
          </p:cNvPr>
          <p:cNvGrpSpPr/>
          <p:nvPr/>
        </p:nvGrpSpPr>
        <p:grpSpPr>
          <a:xfrm>
            <a:off x="3633125" y="4429400"/>
            <a:ext cx="1699500" cy="771600"/>
            <a:chOff x="4161950" y="1853975"/>
            <a:chExt cx="1699500" cy="771600"/>
          </a:xfrm>
        </p:grpSpPr>
        <p:sp>
          <p:nvSpPr>
            <p:cNvPr id="130" name="Google Shape;433;p34">
              <a:extLst>
                <a:ext uri="{FF2B5EF4-FFF2-40B4-BE49-F238E27FC236}">
                  <a16:creationId xmlns:a16="http://schemas.microsoft.com/office/drawing/2014/main" id="{5FFAA2FE-7849-6FBC-3D1A-C368AEF95689}"/>
                </a:ext>
              </a:extLst>
            </p:cNvPr>
            <p:cNvSpPr txBox="1"/>
            <p:nvPr/>
          </p:nvSpPr>
          <p:spPr>
            <a:xfrm>
              <a:off x="4161950" y="1853975"/>
              <a:ext cx="16995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accent6"/>
                  </a:solidFill>
                  <a:latin typeface="Livvic" pitchFamily="2" charset="0"/>
                  <a:ea typeface="Fira Sans Extra Condensed SemiBold"/>
                  <a:cs typeface="Fira Sans Extra Condensed SemiBold"/>
                  <a:sym typeface="Fira Sans Extra Condensed SemiBold"/>
                </a:rPr>
                <a:t>Connect</a:t>
              </a:r>
              <a:endParaRPr sz="1600" b="1" dirty="0">
                <a:solidFill>
                  <a:schemeClr val="accent6"/>
                </a:solidFill>
                <a:latin typeface="Livvic" pitchFamily="2" charset="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1" name="Google Shape;434;p34">
              <a:extLst>
                <a:ext uri="{FF2B5EF4-FFF2-40B4-BE49-F238E27FC236}">
                  <a16:creationId xmlns:a16="http://schemas.microsoft.com/office/drawing/2014/main" id="{0BEBCF34-6AD6-F940-311A-3DFA05035AFB}"/>
                </a:ext>
              </a:extLst>
            </p:cNvPr>
            <p:cNvSpPr txBox="1"/>
            <p:nvPr/>
          </p:nvSpPr>
          <p:spPr>
            <a:xfrm>
              <a:off x="4161950" y="2176775"/>
              <a:ext cx="16995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rPr>
                <a:t>H</a:t>
              </a:r>
              <a:r>
                <a:rPr lang="en" sz="1200" dirty="0">
                  <a:solidFill>
                    <a:schemeClr val="accent6"/>
                  </a:solidFill>
                  <a:latin typeface="Livvic" pitchFamily="2" charset="0"/>
                  <a:ea typeface="Roboto"/>
                  <a:cs typeface="Roboto"/>
                  <a:sym typeface="Roboto"/>
                </a:rPr>
                <a:t>uman agents</a:t>
              </a:r>
              <a:endParaRPr sz="1200" dirty="0">
                <a:solidFill>
                  <a:schemeClr val="accent6"/>
                </a:solidFill>
                <a:latin typeface="Livvic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Google Shape;3875;p57">
            <a:extLst>
              <a:ext uri="{FF2B5EF4-FFF2-40B4-BE49-F238E27FC236}">
                <a16:creationId xmlns:a16="http://schemas.microsoft.com/office/drawing/2014/main" id="{276471B2-C948-6D15-26D8-7BBE5885FF6E}"/>
              </a:ext>
            </a:extLst>
          </p:cNvPr>
          <p:cNvGrpSpPr/>
          <p:nvPr/>
        </p:nvGrpSpPr>
        <p:grpSpPr>
          <a:xfrm>
            <a:off x="3999331" y="4051614"/>
            <a:ext cx="255247" cy="327458"/>
            <a:chOff x="6974158" y="2789537"/>
            <a:chExt cx="255247" cy="327458"/>
          </a:xfrm>
        </p:grpSpPr>
        <p:sp>
          <p:nvSpPr>
            <p:cNvPr id="134" name="Google Shape;3876;p57">
              <a:extLst>
                <a:ext uri="{FF2B5EF4-FFF2-40B4-BE49-F238E27FC236}">
                  <a16:creationId xmlns:a16="http://schemas.microsoft.com/office/drawing/2014/main" id="{DD1B8A26-307F-155A-32C3-573A5EEC1EB4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5" name="Google Shape;3877;p57">
              <a:extLst>
                <a:ext uri="{FF2B5EF4-FFF2-40B4-BE49-F238E27FC236}">
                  <a16:creationId xmlns:a16="http://schemas.microsoft.com/office/drawing/2014/main" id="{EE2F1F53-6D44-85D3-7ED0-E21836791E2E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6" name="Google Shape;3878;p57">
              <a:extLst>
                <a:ext uri="{FF2B5EF4-FFF2-40B4-BE49-F238E27FC236}">
                  <a16:creationId xmlns:a16="http://schemas.microsoft.com/office/drawing/2014/main" id="{6E4BAEBB-443A-9F5C-18A3-AF6006DF861B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7" name="Google Shape;3879;p57">
              <a:extLst>
                <a:ext uri="{FF2B5EF4-FFF2-40B4-BE49-F238E27FC236}">
                  <a16:creationId xmlns:a16="http://schemas.microsoft.com/office/drawing/2014/main" id="{23E140A0-4B9A-A5EA-F7DF-1250689EBAFC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8" name="Google Shape;3880;p57">
              <a:extLst>
                <a:ext uri="{FF2B5EF4-FFF2-40B4-BE49-F238E27FC236}">
                  <a16:creationId xmlns:a16="http://schemas.microsoft.com/office/drawing/2014/main" id="{FC354586-ED0D-9D6C-240A-E918EB47CEF7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9" name="Google Shape;3881;p57">
              <a:extLst>
                <a:ext uri="{FF2B5EF4-FFF2-40B4-BE49-F238E27FC236}">
                  <a16:creationId xmlns:a16="http://schemas.microsoft.com/office/drawing/2014/main" id="{07AB39D6-B92E-916B-E4DB-6908D0CA3A94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140" name="Google Shape;3964;p57">
            <a:extLst>
              <a:ext uri="{FF2B5EF4-FFF2-40B4-BE49-F238E27FC236}">
                <a16:creationId xmlns:a16="http://schemas.microsoft.com/office/drawing/2014/main" id="{11C85BD5-1458-4A33-F51B-7529051B7B17}"/>
              </a:ext>
            </a:extLst>
          </p:cNvPr>
          <p:cNvGrpSpPr/>
          <p:nvPr/>
        </p:nvGrpSpPr>
        <p:grpSpPr>
          <a:xfrm>
            <a:off x="6551751" y="3551324"/>
            <a:ext cx="322917" cy="347876"/>
            <a:chOff x="6896644" y="3216007"/>
            <a:chExt cx="322917" cy="347876"/>
          </a:xfrm>
        </p:grpSpPr>
        <p:sp>
          <p:nvSpPr>
            <p:cNvPr id="141" name="Google Shape;3965;p57">
              <a:extLst>
                <a:ext uri="{FF2B5EF4-FFF2-40B4-BE49-F238E27FC236}">
                  <a16:creationId xmlns:a16="http://schemas.microsoft.com/office/drawing/2014/main" id="{8EA7D609-2EB9-5CCC-EBA7-07B6A6433642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66;p57">
              <a:extLst>
                <a:ext uri="{FF2B5EF4-FFF2-40B4-BE49-F238E27FC236}">
                  <a16:creationId xmlns:a16="http://schemas.microsoft.com/office/drawing/2014/main" id="{9E1D527D-3CCD-5605-7E4D-14139FB6B594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67;p57">
              <a:extLst>
                <a:ext uri="{FF2B5EF4-FFF2-40B4-BE49-F238E27FC236}">
                  <a16:creationId xmlns:a16="http://schemas.microsoft.com/office/drawing/2014/main" id="{208BA383-1954-C09A-2B9F-4C172189A79D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68;p57">
              <a:extLst>
                <a:ext uri="{FF2B5EF4-FFF2-40B4-BE49-F238E27FC236}">
                  <a16:creationId xmlns:a16="http://schemas.microsoft.com/office/drawing/2014/main" id="{AA191932-71D4-027A-5CC4-0CE652BC3550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69;p57">
              <a:extLst>
                <a:ext uri="{FF2B5EF4-FFF2-40B4-BE49-F238E27FC236}">
                  <a16:creationId xmlns:a16="http://schemas.microsoft.com/office/drawing/2014/main" id="{658989F6-1302-99F4-993D-A2F28E8C2946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70;p57">
              <a:extLst>
                <a:ext uri="{FF2B5EF4-FFF2-40B4-BE49-F238E27FC236}">
                  <a16:creationId xmlns:a16="http://schemas.microsoft.com/office/drawing/2014/main" id="{48CF2D4A-D93D-06CF-A086-732ED7EBF6FA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71;p57">
              <a:extLst>
                <a:ext uri="{FF2B5EF4-FFF2-40B4-BE49-F238E27FC236}">
                  <a16:creationId xmlns:a16="http://schemas.microsoft.com/office/drawing/2014/main" id="{7CCAA463-026F-3277-FB6A-CCEF50CE3877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2375" y="2123299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 ARCHITECTURE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757376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1479</Words>
  <Application>Microsoft Office PowerPoint</Application>
  <PresentationFormat>Bildschirmpräsentation (16:9)</PresentationFormat>
  <Paragraphs>373</Paragraphs>
  <Slides>25</Slides>
  <Notes>23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Engineering Project Proposal by Slidesgo</vt:lpstr>
      <vt:lpstr>IBM CHATBOT CHALLENGE</vt:lpstr>
      <vt:lpstr>TABLE OF CONTENTS</vt:lpstr>
      <vt:lpstr>USE CASE &amp;  USER PERSONA </vt:lpstr>
      <vt:lpstr>Smart Invest with Neo Bank "Yo"</vt:lpstr>
      <vt:lpstr>PowerPoint-Präsentation</vt:lpstr>
      <vt:lpstr>ASSISTANT PROFILE &amp;   FUNCTIONALITY</vt:lpstr>
      <vt:lpstr>PowerPoint-Präsentation</vt:lpstr>
      <vt:lpstr>PowerPoint-Präsentation</vt:lpstr>
      <vt:lpstr> ARCHITECTURE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SHOW TIME</vt:lpstr>
      <vt:lpstr>REFLECTIONS &amp; LESSONS LEARNED </vt:lpstr>
      <vt:lpstr>REFLECTIONS</vt:lpstr>
      <vt:lpstr>LESSONS LEARNED</vt:lpstr>
      <vt:lpstr>THANKS</vt:lpstr>
      <vt:lpstr>APPENDIX FOR SLIDES FROM THE MID-TERM</vt:lpstr>
      <vt:lpstr>PowerPoint-Präsentation</vt:lpstr>
      <vt:lpstr>PowerPoint-Präsentation</vt:lpstr>
      <vt:lpstr>TIMELINE</vt:lpstr>
      <vt:lpstr>FUTURE STEPS</vt:lpstr>
      <vt:lpstr>PROJECT STAGES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CHATBOT CHALLENGE</dc:title>
  <dc:creator>Quyen Duong</dc:creator>
  <cp:lastModifiedBy>Duong Quyen W.MSCIDS_F21.2001</cp:lastModifiedBy>
  <cp:revision>599</cp:revision>
  <dcterms:modified xsi:type="dcterms:W3CDTF">2022-06-07T13:36:53Z</dcterms:modified>
</cp:coreProperties>
</file>